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32"/>
  </p:notesMasterIdLst>
  <p:sldIdLst>
    <p:sldId id="256" r:id="rId2"/>
    <p:sldId id="306" r:id="rId3"/>
    <p:sldId id="307" r:id="rId4"/>
    <p:sldId id="308" r:id="rId5"/>
    <p:sldId id="309" r:id="rId6"/>
    <p:sldId id="310" r:id="rId7"/>
    <p:sldId id="261" r:id="rId8"/>
    <p:sldId id="311" r:id="rId9"/>
    <p:sldId id="312" r:id="rId10"/>
    <p:sldId id="327" r:id="rId11"/>
    <p:sldId id="313" r:id="rId12"/>
    <p:sldId id="324" r:id="rId13"/>
    <p:sldId id="325" r:id="rId14"/>
    <p:sldId id="326" r:id="rId15"/>
    <p:sldId id="328" r:id="rId16"/>
    <p:sldId id="341" r:id="rId17"/>
    <p:sldId id="342" r:id="rId18"/>
    <p:sldId id="329" r:id="rId19"/>
    <p:sldId id="330" r:id="rId20"/>
    <p:sldId id="331" r:id="rId21"/>
    <p:sldId id="343" r:id="rId22"/>
    <p:sldId id="332" r:id="rId23"/>
    <p:sldId id="333" r:id="rId24"/>
    <p:sldId id="334" r:id="rId25"/>
    <p:sldId id="335" r:id="rId26"/>
    <p:sldId id="336" r:id="rId27"/>
    <p:sldId id="337" r:id="rId28"/>
    <p:sldId id="338" r:id="rId29"/>
    <p:sldId id="339" r:id="rId30"/>
    <p:sldId id="340" r:id="rId3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  <a:srgbClr val="FF8AD8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21" autoAdjust="0"/>
    <p:restoredTop sz="94660"/>
  </p:normalViewPr>
  <p:slideViewPr>
    <p:cSldViewPr>
      <p:cViewPr varScale="1">
        <p:scale>
          <a:sx n="91" d="100"/>
          <a:sy n="91" d="100"/>
        </p:scale>
        <p:origin x="1500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tiff>
</file>

<file path=ppt/media/image22.tiff>
</file>

<file path=ppt/media/image23.tiff>
</file>

<file path=ppt/media/image24.png>
</file>

<file path=ppt/media/image25.png>
</file>

<file path=ppt/media/image26.png>
</file>

<file path=ppt/media/image27.tiff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D1B20-A248-FB47-8240-73C0C5F47C9D}" type="datetimeFigureOut">
              <a:t>2019/11/5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746F-AF1F-C048-A2ED-B38EF01E9631}" type="slidenum"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5597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円/楕円 3">
            <a:extLst>
              <a:ext uri="{FF2B5EF4-FFF2-40B4-BE49-F238E27FC236}">
                <a16:creationId xmlns:a16="http://schemas.microsoft.com/office/drawing/2014/main" id="{40BD511A-FE9E-B641-A323-1F2451D0C873}"/>
              </a:ext>
            </a:extLst>
          </p:cNvPr>
          <p:cNvSpPr/>
          <p:nvPr userDrawn="1"/>
        </p:nvSpPr>
        <p:spPr>
          <a:xfrm>
            <a:off x="8651631" y="6350558"/>
            <a:ext cx="411982" cy="41198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latin typeface="+mj-ea"/>
              <a:ea typeface="+mj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0A01A1C-B0C5-904D-963A-785848775F4A}"/>
              </a:ext>
            </a:extLst>
          </p:cNvPr>
          <p:cNvSpPr txBox="1"/>
          <p:nvPr userDrawn="1"/>
        </p:nvSpPr>
        <p:spPr>
          <a:xfrm>
            <a:off x="8661679" y="6400799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8E17320-8F29-C346-80F3-7693511BE498}" type="slidenum">
              <a:rPr kumimoji="1" lang="ja-JP" altLang="en-US" sz="1400"/>
              <a:pPr algn="ctr"/>
              <a:t>‹#›</a:t>
            </a:fld>
            <a:endParaRPr kumimoji="1" lang="ja-JP" altLang="en-US" sz="1400" dirty="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1977278B-6103-7448-8885-11FCA29D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ln>
                  <a:solidFill>
                    <a:srgbClr val="011893"/>
                  </a:solidFill>
                </a:ln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47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0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tiff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tiff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tiff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tiff"/><Relationship Id="rId11" Type="http://schemas.openxmlformats.org/officeDocument/2006/relationships/image" Target="../media/image13.tiff"/><Relationship Id="rId5" Type="http://schemas.openxmlformats.org/officeDocument/2006/relationships/image" Target="../media/image7.tiff"/><Relationship Id="rId10" Type="http://schemas.openxmlformats.org/officeDocument/2006/relationships/image" Target="../media/image12.tiff"/><Relationship Id="rId4" Type="http://schemas.openxmlformats.org/officeDocument/2006/relationships/image" Target="../media/image6.tiff"/><Relationship Id="rId9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C4099E-EB60-DC4F-967D-225ED88E614D}"/>
              </a:ext>
            </a:extLst>
          </p:cNvPr>
          <p:cNvSpPr txBox="1"/>
          <p:nvPr/>
        </p:nvSpPr>
        <p:spPr>
          <a:xfrm>
            <a:off x="0" y="124968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dirty="0">
                <a:solidFill>
                  <a:srgbClr val="011893"/>
                </a:solidFill>
              </a:rPr>
              <a:t>ファイル操作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FA400E-C243-F347-9BE6-46E657DCD3B8}"/>
              </a:ext>
            </a:extLst>
          </p:cNvPr>
          <p:cNvSpPr txBox="1"/>
          <p:nvPr/>
        </p:nvSpPr>
        <p:spPr>
          <a:xfrm>
            <a:off x="0" y="16256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/>
              <a:t>プログラミング基礎同演習</a:t>
            </a:r>
            <a:endParaRPr kumimoji="1" lang="ja-JP" altLang="en-US" sz="28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1C33B1-D329-9348-9718-97E836138DF6}"/>
              </a:ext>
            </a:extLst>
          </p:cNvPr>
          <p:cNvSpPr txBox="1"/>
          <p:nvPr/>
        </p:nvSpPr>
        <p:spPr>
          <a:xfrm>
            <a:off x="3627120" y="5242560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慶應義塾大学理工学部物理情報工学科</a:t>
            </a:r>
            <a:endParaRPr lang="en-US" altLang="ja-JP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5EEEB6-32A6-914E-957E-5C31A877EF9C}"/>
              </a:ext>
            </a:extLst>
          </p:cNvPr>
          <p:cNvSpPr txBox="1"/>
          <p:nvPr/>
        </p:nvSpPr>
        <p:spPr>
          <a:xfrm>
            <a:off x="8172400" y="56612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渡辺</a:t>
            </a:r>
            <a:endParaRPr lang="en-US" altLang="ja-JP" sz="2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5E05EE1-8957-9F44-8F8E-6BD27683056C}"/>
              </a:ext>
            </a:extLst>
          </p:cNvPr>
          <p:cNvSpPr txBox="1"/>
          <p:nvPr/>
        </p:nvSpPr>
        <p:spPr>
          <a:xfrm>
            <a:off x="3271520" y="4338320"/>
            <a:ext cx="22685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/>
              <a:t>2019/11/5</a:t>
            </a:r>
            <a:endParaRPr kumimoji="1" lang="ja-JP" altLang="en-US" sz="40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1D4ADEE-9E59-8A4A-88B8-D34187A71FF4}"/>
              </a:ext>
            </a:extLst>
          </p:cNvPr>
          <p:cNvSpPr txBox="1"/>
          <p:nvPr/>
        </p:nvSpPr>
        <p:spPr>
          <a:xfrm>
            <a:off x="1043608" y="5949280"/>
            <a:ext cx="2476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00B050"/>
                </a:solidFill>
              </a:rPr>
              <a:t>#</a:t>
            </a:r>
            <a:r>
              <a:rPr kumimoji="1" lang="ja-JP" altLang="en-US" sz="3200" dirty="0">
                <a:solidFill>
                  <a:srgbClr val="00B050"/>
                </a:solidFill>
              </a:rPr>
              <a:t>プロ同演習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FB9F7F85-26CF-EB44-87B9-1825A2C5A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5949280"/>
            <a:ext cx="710444" cy="64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3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BBF5834-2620-6549-924A-EF22ED1A6A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メタデータ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88A766E-D890-E741-B5AF-B60BC7686450}"/>
              </a:ext>
            </a:extLst>
          </p:cNvPr>
          <p:cNvSpPr txBox="1"/>
          <p:nvPr/>
        </p:nvSpPr>
        <p:spPr>
          <a:xfrm>
            <a:off x="611560" y="278092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ストレージ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62648F71-EB9E-9A4B-9FF0-7D632E3BBB0C}"/>
              </a:ext>
            </a:extLst>
          </p:cNvPr>
          <p:cNvSpPr txBox="1"/>
          <p:nvPr/>
        </p:nvSpPr>
        <p:spPr>
          <a:xfrm>
            <a:off x="523984" y="4305032"/>
            <a:ext cx="4801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どのファイルがストレージのどこにあるか？</a:t>
            </a:r>
            <a:endParaRPr kumimoji="1" lang="en-US" altLang="ja-JP"/>
          </a:p>
          <a:p>
            <a:r>
              <a:rPr lang="ja-JP" altLang="en-US"/>
              <a:t>ファイルサイズはどれくらいか</a:t>
            </a:r>
            <a:endParaRPr lang="en-US" altLang="ja-JP"/>
          </a:p>
          <a:p>
            <a:r>
              <a:rPr kumimoji="1" lang="ja-JP" altLang="en-US"/>
              <a:t>ファイルは誰のものか？</a:t>
            </a:r>
            <a:endParaRPr kumimoji="1" lang="en-US" altLang="ja-JP"/>
          </a:p>
          <a:p>
            <a:r>
              <a:rPr kumimoji="1" lang="ja-JP" altLang="en-US"/>
              <a:t>ファイルに最後にアクセスしたのはいつか？</a:t>
            </a:r>
          </a:p>
        </p:txBody>
      </p:sp>
      <p:sp>
        <p:nvSpPr>
          <p:cNvPr id="32" name="右中かっこ 31">
            <a:extLst>
              <a:ext uri="{FF2B5EF4-FFF2-40B4-BE49-F238E27FC236}">
                <a16:creationId xmlns:a16="http://schemas.microsoft.com/office/drawing/2014/main" id="{A44133C0-7393-A449-823D-10A28E8E0AF2}"/>
              </a:ext>
            </a:extLst>
          </p:cNvPr>
          <p:cNvSpPr/>
          <p:nvPr/>
        </p:nvSpPr>
        <p:spPr>
          <a:xfrm>
            <a:off x="5319504" y="4305032"/>
            <a:ext cx="223520" cy="1178560"/>
          </a:xfrm>
          <a:prstGeom prst="rightBrac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CA8155D-3062-9644-8836-FFA84DC4DDFA}"/>
              </a:ext>
            </a:extLst>
          </p:cNvPr>
          <p:cNvSpPr txBox="1"/>
          <p:nvPr/>
        </p:nvSpPr>
        <p:spPr>
          <a:xfrm>
            <a:off x="5868144" y="443711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このような情報を</a:t>
            </a:r>
            <a:endParaRPr kumimoji="1" lang="en-US" altLang="ja-JP" sz="2400"/>
          </a:p>
          <a:p>
            <a:r>
              <a:rPr lang="ja-JP" altLang="en-US" sz="2400">
                <a:solidFill>
                  <a:srgbClr val="FF0000"/>
                </a:solidFill>
              </a:rPr>
              <a:t>メタデータ</a:t>
            </a:r>
            <a:r>
              <a:rPr lang="ja-JP" altLang="en-US" sz="2400"/>
              <a:t>と呼ぶ</a:t>
            </a:r>
            <a:endParaRPr kumimoji="1" lang="ja-JP" altLang="en-US" sz="2400"/>
          </a:p>
        </p:txBody>
      </p:sp>
      <p:pic>
        <p:nvPicPr>
          <p:cNvPr id="34" name="図 33">
            <a:extLst>
              <a:ext uri="{FF2B5EF4-FFF2-40B4-BE49-F238E27FC236}">
                <a16:creationId xmlns:a16="http://schemas.microsoft.com/office/drawing/2014/main" id="{2D7CBF1A-7C9C-1C4B-8C94-23436F470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1916832"/>
            <a:ext cx="702834" cy="732119"/>
          </a:xfrm>
          <a:prstGeom prst="rect">
            <a:avLst/>
          </a:prstGeom>
        </p:spPr>
      </p:pic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6B299874-EED9-244D-AAEB-695EB935FA3B}"/>
              </a:ext>
            </a:extLst>
          </p:cNvPr>
          <p:cNvSpPr/>
          <p:nvPr/>
        </p:nvSpPr>
        <p:spPr>
          <a:xfrm>
            <a:off x="2123728" y="2636912"/>
            <a:ext cx="1296144" cy="6480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管理領域</a:t>
            </a:r>
            <a:endParaRPr kumimoji="1" lang="en-US" altLang="ja-JP">
              <a:solidFill>
                <a:schemeClr val="tx1"/>
              </a:solidFill>
            </a:endParaRPr>
          </a:p>
          <a:p>
            <a:pPr algn="ctr"/>
            <a:r>
              <a:rPr lang="en-US" altLang="ja-JP" sz="1100">
                <a:solidFill>
                  <a:schemeClr val="tx1"/>
                </a:solidFill>
              </a:rPr>
              <a:t>(</a:t>
            </a:r>
            <a:r>
              <a:rPr lang="ja-JP" altLang="en-US" sz="1100">
                <a:solidFill>
                  <a:schemeClr val="tx1"/>
                </a:solidFill>
              </a:rPr>
              <a:t>メタデータ</a:t>
            </a:r>
            <a:r>
              <a:rPr lang="en-US" altLang="ja-JP" sz="1100">
                <a:solidFill>
                  <a:schemeClr val="tx1"/>
                </a:solidFill>
              </a:rPr>
              <a:t>)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8F19B5B1-E19D-9A4E-BCB2-3DC002C50EA5}"/>
              </a:ext>
            </a:extLst>
          </p:cNvPr>
          <p:cNvSpPr/>
          <p:nvPr/>
        </p:nvSpPr>
        <p:spPr>
          <a:xfrm>
            <a:off x="3419872" y="2636912"/>
            <a:ext cx="5040560" cy="6480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データ領域</a:t>
            </a:r>
          </a:p>
        </p:txBody>
      </p:sp>
      <p:pic>
        <p:nvPicPr>
          <p:cNvPr id="38" name="図 37">
            <a:extLst>
              <a:ext uri="{FF2B5EF4-FFF2-40B4-BE49-F238E27FC236}">
                <a16:creationId xmlns:a16="http://schemas.microsoft.com/office/drawing/2014/main" id="{EF538D34-9937-1E4B-A6B0-1E32525B0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904" y="1916832"/>
            <a:ext cx="608259" cy="710952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9685998F-2B81-0E46-8619-E132CB693C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968" y="1916832"/>
            <a:ext cx="608259" cy="710952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CDEA81F3-5B5E-7B44-9B16-53FC021D74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0032" y="1916832"/>
            <a:ext cx="608259" cy="710952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307DC0F9-9737-7F43-BBA0-A813A9582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160" y="1916832"/>
            <a:ext cx="608259" cy="710952"/>
          </a:xfrm>
          <a:prstGeom prst="rect">
            <a:avLst/>
          </a:prstGeom>
        </p:spPr>
      </p:pic>
      <p:pic>
        <p:nvPicPr>
          <p:cNvPr id="42" name="図 41">
            <a:extLst>
              <a:ext uri="{FF2B5EF4-FFF2-40B4-BE49-F238E27FC236}">
                <a16:creationId xmlns:a16="http://schemas.microsoft.com/office/drawing/2014/main" id="{867CADB3-5957-0C4B-AFD9-33FF6FB18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8224" y="1916832"/>
            <a:ext cx="608259" cy="710952"/>
          </a:xfrm>
          <a:prstGeom prst="rect">
            <a:avLst/>
          </a:prstGeom>
        </p:spPr>
      </p:pic>
      <p:pic>
        <p:nvPicPr>
          <p:cNvPr id="43" name="図 42">
            <a:extLst>
              <a:ext uri="{FF2B5EF4-FFF2-40B4-BE49-F238E27FC236}">
                <a16:creationId xmlns:a16="http://schemas.microsoft.com/office/drawing/2014/main" id="{9B4FA332-C615-9345-9281-A480B55B6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6096" y="1916832"/>
            <a:ext cx="608259" cy="710952"/>
          </a:xfrm>
          <a:prstGeom prst="rect">
            <a:avLst/>
          </a:prstGeom>
        </p:spPr>
      </p:pic>
      <p:pic>
        <p:nvPicPr>
          <p:cNvPr id="44" name="図 43">
            <a:extLst>
              <a:ext uri="{FF2B5EF4-FFF2-40B4-BE49-F238E27FC236}">
                <a16:creationId xmlns:a16="http://schemas.microsoft.com/office/drawing/2014/main" id="{36B70057-0980-A943-B22F-6237DA19B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352" y="1916832"/>
            <a:ext cx="608259" cy="710952"/>
          </a:xfrm>
          <a:prstGeom prst="rect">
            <a:avLst/>
          </a:prstGeom>
        </p:spPr>
      </p:pic>
      <p:pic>
        <p:nvPicPr>
          <p:cNvPr id="45" name="図 44">
            <a:extLst>
              <a:ext uri="{FF2B5EF4-FFF2-40B4-BE49-F238E27FC236}">
                <a16:creationId xmlns:a16="http://schemas.microsoft.com/office/drawing/2014/main" id="{4D612C4C-2636-F640-9826-A803747383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4288" y="1916832"/>
            <a:ext cx="608259" cy="710952"/>
          </a:xfrm>
          <a:prstGeom prst="rect">
            <a:avLst/>
          </a:prstGeom>
        </p:spPr>
      </p:pic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EDB3869E-0D9D-2846-A947-DF2A0461D1CC}"/>
              </a:ext>
            </a:extLst>
          </p:cNvPr>
          <p:cNvSpPr txBox="1"/>
          <p:nvPr/>
        </p:nvSpPr>
        <p:spPr>
          <a:xfrm>
            <a:off x="251520" y="1052736"/>
            <a:ext cx="641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ファイルシステムは、管理領域とデータ領域に分かれている</a:t>
            </a:r>
          </a:p>
        </p:txBody>
      </p:sp>
    </p:spTree>
    <p:extLst>
      <p:ext uri="{BB962C8B-B14F-4D97-AF65-F5344CB8AC3E}">
        <p14:creationId xmlns:p14="http://schemas.microsoft.com/office/powerpoint/2010/main" val="249976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AF2EBED-1D7B-7243-9E15-9169631CE7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ファイルシステムの種類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DFC0EFE-42FE-AC42-986F-B3B34BF12F8F}"/>
              </a:ext>
            </a:extLst>
          </p:cNvPr>
          <p:cNvSpPr txBox="1"/>
          <p:nvPr/>
        </p:nvSpPr>
        <p:spPr>
          <a:xfrm>
            <a:off x="335280" y="4551680"/>
            <a:ext cx="20710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/>
              <a:t>ext4, </a:t>
            </a:r>
            <a:r>
              <a:rPr lang="en-US" altLang="ja-JP" sz="4400"/>
              <a:t>xfs</a:t>
            </a:r>
            <a:endParaRPr kumimoji="1" lang="ja-JP" altLang="en-US" sz="440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A0CA06F-32CC-AA49-92AD-6FB0F39C43D7}"/>
              </a:ext>
            </a:extLst>
          </p:cNvPr>
          <p:cNvSpPr txBox="1"/>
          <p:nvPr/>
        </p:nvSpPr>
        <p:spPr>
          <a:xfrm>
            <a:off x="355600" y="1209040"/>
            <a:ext cx="14895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/>
              <a:t>NTFS</a:t>
            </a:r>
            <a:endParaRPr kumimoji="1" lang="ja-JP" altLang="en-US" sz="44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1C8A615-8E7D-5842-8A33-0B817BA70B21}"/>
              </a:ext>
            </a:extLst>
          </p:cNvPr>
          <p:cNvSpPr txBox="1"/>
          <p:nvPr/>
        </p:nvSpPr>
        <p:spPr>
          <a:xfrm>
            <a:off x="2722880" y="1361440"/>
            <a:ext cx="3852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Windows</a:t>
            </a:r>
            <a:r>
              <a:rPr kumimoji="1" lang="ja-JP" altLang="en-US" sz="2400"/>
              <a:t>で使われている。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12D0560-7F00-964D-801D-C8A55B43E21B}"/>
              </a:ext>
            </a:extLst>
          </p:cNvPr>
          <p:cNvSpPr txBox="1"/>
          <p:nvPr/>
        </p:nvSpPr>
        <p:spPr>
          <a:xfrm>
            <a:off x="2672080" y="4754880"/>
            <a:ext cx="33235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Linux</a:t>
            </a:r>
            <a:r>
              <a:rPr kumimoji="1" lang="ja-JP" altLang="en-US" sz="2400"/>
              <a:t>で使われている。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275B360-F4DB-CB41-BE07-B0ED281650E5}"/>
              </a:ext>
            </a:extLst>
          </p:cNvPr>
          <p:cNvSpPr txBox="1"/>
          <p:nvPr/>
        </p:nvSpPr>
        <p:spPr>
          <a:xfrm>
            <a:off x="4511040" y="5405120"/>
            <a:ext cx="42883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/>
              <a:t>※</a:t>
            </a:r>
            <a:r>
              <a:rPr kumimoji="1" lang="ja-JP" altLang="en-US" sz="1600"/>
              <a:t>他にも多数のファイルシステムが存在する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23B27F5-CE3F-024C-951D-B2691F40A920}"/>
              </a:ext>
            </a:extLst>
          </p:cNvPr>
          <p:cNvSpPr txBox="1"/>
          <p:nvPr/>
        </p:nvSpPr>
        <p:spPr>
          <a:xfrm>
            <a:off x="355600" y="2275840"/>
            <a:ext cx="13708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/>
              <a:t>APFS</a:t>
            </a:r>
            <a:endParaRPr kumimoji="1" lang="ja-JP" altLang="en-US" sz="440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8731EC2-53DA-E349-A0E8-C58EC26CA184}"/>
              </a:ext>
            </a:extLst>
          </p:cNvPr>
          <p:cNvSpPr txBox="1"/>
          <p:nvPr/>
        </p:nvSpPr>
        <p:spPr>
          <a:xfrm>
            <a:off x="335280" y="3444240"/>
            <a:ext cx="33221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/>
              <a:t>FAT32, exFAT</a:t>
            </a:r>
            <a:endParaRPr kumimoji="1" lang="ja-JP" altLang="en-US" sz="440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6D3D82A-A1A3-F642-B1FE-794717C0E9D4}"/>
              </a:ext>
            </a:extLst>
          </p:cNvPr>
          <p:cNvSpPr txBox="1"/>
          <p:nvPr/>
        </p:nvSpPr>
        <p:spPr>
          <a:xfrm>
            <a:off x="2692400" y="2407920"/>
            <a:ext cx="2845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Mac</a:t>
            </a:r>
            <a:r>
              <a:rPr kumimoji="1" lang="ja-JP" altLang="en-US" sz="2400"/>
              <a:t>で使われている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5A46F88-41FD-BF43-A299-33FED990A7BC}"/>
              </a:ext>
            </a:extLst>
          </p:cNvPr>
          <p:cNvSpPr txBox="1"/>
          <p:nvPr/>
        </p:nvSpPr>
        <p:spPr>
          <a:xfrm>
            <a:off x="3901440" y="3576320"/>
            <a:ext cx="4102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USB</a:t>
            </a:r>
            <a:r>
              <a:rPr kumimoji="1" lang="ja-JP" altLang="en-US" sz="2400"/>
              <a:t>メモリ等で使われている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08D6904-5A94-F24A-9B03-BCD641183F22}"/>
              </a:ext>
            </a:extLst>
          </p:cNvPr>
          <p:cNvSpPr txBox="1"/>
          <p:nvPr/>
        </p:nvSpPr>
        <p:spPr>
          <a:xfrm>
            <a:off x="1361440" y="6014720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今日はこれを説明します</a:t>
            </a:r>
          </a:p>
        </p:txBody>
      </p:sp>
      <p:sp>
        <p:nvSpPr>
          <p:cNvPr id="17" name="角丸四角形 16">
            <a:extLst>
              <a:ext uri="{FF2B5EF4-FFF2-40B4-BE49-F238E27FC236}">
                <a16:creationId xmlns:a16="http://schemas.microsoft.com/office/drawing/2014/main" id="{B16462E1-20A7-D740-9580-DBEB4FD1A55B}"/>
              </a:ext>
            </a:extLst>
          </p:cNvPr>
          <p:cNvSpPr/>
          <p:nvPr/>
        </p:nvSpPr>
        <p:spPr>
          <a:xfrm>
            <a:off x="274320" y="4663440"/>
            <a:ext cx="1290320" cy="629920"/>
          </a:xfrm>
          <a:prstGeom prst="roundRect">
            <a:avLst>
              <a:gd name="adj" fmla="val 29902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9" name="カギ線コネクタ 18">
            <a:extLst>
              <a:ext uri="{FF2B5EF4-FFF2-40B4-BE49-F238E27FC236}">
                <a16:creationId xmlns:a16="http://schemas.microsoft.com/office/drawing/2014/main" id="{ACB68116-E7E6-2941-8EEA-7CEBCA8BBD9B}"/>
              </a:ext>
            </a:extLst>
          </p:cNvPr>
          <p:cNvCxnSpPr>
            <a:stCxn id="16" idx="1"/>
            <a:endCxn id="17" idx="2"/>
          </p:cNvCxnSpPr>
          <p:nvPr/>
        </p:nvCxnSpPr>
        <p:spPr>
          <a:xfrm rot="10800000">
            <a:off x="919480" y="5293361"/>
            <a:ext cx="441960" cy="952193"/>
          </a:xfrm>
          <a:prstGeom prst="bentConnector2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8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E08EECA-86E4-3A40-B85A-FA421887EA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ext4</a:t>
            </a:r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038738E-4943-CC4B-8BF9-C9EA59CEBCC3}"/>
              </a:ext>
            </a:extLst>
          </p:cNvPr>
          <p:cNvSpPr txBox="1"/>
          <p:nvPr/>
        </p:nvSpPr>
        <p:spPr>
          <a:xfrm>
            <a:off x="162560" y="1168400"/>
            <a:ext cx="68443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/>
              <a:t>ext4 (Fource Extended File System)</a:t>
            </a:r>
            <a:endParaRPr kumimoji="1" lang="ja-JP" altLang="en-US" sz="360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A9C1147-6E0B-164D-B50B-5066F28415F5}"/>
              </a:ext>
            </a:extLst>
          </p:cNvPr>
          <p:cNvSpPr txBox="1"/>
          <p:nvPr/>
        </p:nvSpPr>
        <p:spPr>
          <a:xfrm>
            <a:off x="172720" y="1991360"/>
            <a:ext cx="42062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Linux</a:t>
            </a:r>
            <a:r>
              <a:rPr kumimoji="1" lang="ja-JP" altLang="en-US" sz="2800"/>
              <a:t>のファイルシステム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2DEBDC2-3485-BA4C-AC6A-011DEFB1A331}"/>
              </a:ext>
            </a:extLst>
          </p:cNvPr>
          <p:cNvSpPr txBox="1"/>
          <p:nvPr/>
        </p:nvSpPr>
        <p:spPr>
          <a:xfrm>
            <a:off x="193040" y="2661920"/>
            <a:ext cx="7058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ext</a:t>
            </a:r>
            <a:r>
              <a:rPr kumimoji="1" lang="ja-JP" altLang="en-US" sz="3200"/>
              <a:t>→</a:t>
            </a:r>
            <a:r>
              <a:rPr kumimoji="1" lang="en-US" altLang="ja-JP" sz="3200"/>
              <a:t>ext2</a:t>
            </a:r>
            <a:r>
              <a:rPr kumimoji="1" lang="ja-JP" altLang="en-US" sz="3200"/>
              <a:t>→</a:t>
            </a:r>
            <a:r>
              <a:rPr kumimoji="1" lang="en-US" altLang="ja-JP" sz="3200"/>
              <a:t>ext3</a:t>
            </a:r>
            <a:r>
              <a:rPr kumimoji="1" lang="ja-JP" altLang="en-US" sz="3200"/>
              <a:t>→</a:t>
            </a:r>
            <a:r>
              <a:rPr kumimoji="1" lang="en-US" altLang="ja-JP" sz="3200"/>
              <a:t>ext4</a:t>
            </a:r>
            <a:r>
              <a:rPr kumimoji="1" lang="ja-JP" altLang="en-US" sz="3200"/>
              <a:t>と発展してきた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336E0BB-96CF-7A41-A3A9-C49732F29E4B}"/>
              </a:ext>
            </a:extLst>
          </p:cNvPr>
          <p:cNvSpPr txBox="1"/>
          <p:nvPr/>
        </p:nvSpPr>
        <p:spPr>
          <a:xfrm>
            <a:off x="162560" y="3616960"/>
            <a:ext cx="88953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>
                <a:solidFill>
                  <a:srgbClr val="FF0000"/>
                </a:solidFill>
              </a:rPr>
              <a:t>ファイルやディレクトリを</a:t>
            </a:r>
            <a:r>
              <a:rPr kumimoji="1" lang="en-US" altLang="ja-JP" sz="2800">
                <a:solidFill>
                  <a:srgbClr val="FF0000"/>
                </a:solidFill>
              </a:rPr>
              <a:t>inode</a:t>
            </a:r>
            <a:r>
              <a:rPr kumimoji="1" lang="ja-JP" altLang="en-US" sz="2800">
                <a:solidFill>
                  <a:srgbClr val="FF0000"/>
                </a:solidFill>
              </a:rPr>
              <a:t>という構造で管理する</a:t>
            </a:r>
          </a:p>
        </p:txBody>
      </p:sp>
    </p:spTree>
    <p:extLst>
      <p:ext uri="{BB962C8B-B14F-4D97-AF65-F5344CB8AC3E}">
        <p14:creationId xmlns:p14="http://schemas.microsoft.com/office/powerpoint/2010/main" val="951772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AFCF4A1-9953-E045-B92D-5EDADCE1D1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inode</a:t>
            </a:r>
            <a:endParaRPr kumimoji="1" lang="ja-JP" altLang="en-US"/>
          </a:p>
        </p:txBody>
      </p:sp>
      <p:pic>
        <p:nvPicPr>
          <p:cNvPr id="3" name="Picture 2" descr="ãã¡ã¤ã«ã¢ã¤ã³ã³ï¼ãã­ã¹ãï¼">
            <a:extLst>
              <a:ext uri="{FF2B5EF4-FFF2-40B4-BE49-F238E27FC236}">
                <a16:creationId xmlns:a16="http://schemas.microsoft.com/office/drawing/2014/main" id="{ECB6D689-50F4-3844-9E53-D97106311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628800"/>
            <a:ext cx="732292" cy="850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5342110-DF08-DA49-8579-450918BA937C}"/>
              </a:ext>
            </a:extLst>
          </p:cNvPr>
          <p:cNvSpPr/>
          <p:nvPr/>
        </p:nvSpPr>
        <p:spPr>
          <a:xfrm>
            <a:off x="1559876" y="3159440"/>
            <a:ext cx="7191029" cy="720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3873DBE-532E-6B4B-9D92-77435C2634FC}"/>
              </a:ext>
            </a:extLst>
          </p:cNvPr>
          <p:cNvSpPr/>
          <p:nvPr/>
        </p:nvSpPr>
        <p:spPr>
          <a:xfrm>
            <a:off x="1559876" y="3159440"/>
            <a:ext cx="720080" cy="7200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198FB8D-1A30-904B-8FAE-858945C045D2}"/>
              </a:ext>
            </a:extLst>
          </p:cNvPr>
          <p:cNvSpPr/>
          <p:nvPr/>
        </p:nvSpPr>
        <p:spPr>
          <a:xfrm>
            <a:off x="2990265" y="315944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220B1F5-ED50-DC47-AA94-A85030985E2D}"/>
              </a:ext>
            </a:extLst>
          </p:cNvPr>
          <p:cNvSpPr/>
          <p:nvPr/>
        </p:nvSpPr>
        <p:spPr>
          <a:xfrm>
            <a:off x="3710345" y="315944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CA24276-EBED-8847-AAE8-1AD523F06DB0}"/>
              </a:ext>
            </a:extLst>
          </p:cNvPr>
          <p:cNvSpPr/>
          <p:nvPr/>
        </p:nvSpPr>
        <p:spPr>
          <a:xfrm>
            <a:off x="5150505" y="315944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Picture 2" descr="ãã¡ã¤ã«ã¢ã¤ã³ã³ï¼ãã­ã¹ãï¼">
            <a:extLst>
              <a:ext uri="{FF2B5EF4-FFF2-40B4-BE49-F238E27FC236}">
                <a16:creationId xmlns:a16="http://schemas.microsoft.com/office/drawing/2014/main" id="{5A06F934-77FA-3F4D-B88F-F78259151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805" y="1639710"/>
            <a:ext cx="732292" cy="850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D954C9F-0846-6340-9FE9-1BF3453C0671}"/>
              </a:ext>
            </a:extLst>
          </p:cNvPr>
          <p:cNvSpPr txBox="1"/>
          <p:nvPr/>
        </p:nvSpPr>
        <p:spPr>
          <a:xfrm>
            <a:off x="326612" y="1803302"/>
            <a:ext cx="1011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inode</a:t>
            </a:r>
            <a:endParaRPr kumimoji="1" lang="ja-JP" altLang="en-US" sz="2800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910BA59-B0BA-C744-B375-2BB983093FD5}"/>
              </a:ext>
            </a:extLst>
          </p:cNvPr>
          <p:cNvSpPr txBox="1"/>
          <p:nvPr/>
        </p:nvSpPr>
        <p:spPr>
          <a:xfrm>
            <a:off x="111905" y="333481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ストレージ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99B87F44-D704-6A4B-A396-6A2F10A2D5B4}"/>
              </a:ext>
            </a:extLst>
          </p:cNvPr>
          <p:cNvSpPr txBox="1"/>
          <p:nvPr/>
        </p:nvSpPr>
        <p:spPr>
          <a:xfrm>
            <a:off x="1547665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0</a:t>
            </a:r>
            <a:endParaRPr kumimoji="1" lang="ja-JP" altLang="en-US" sz="2400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D262883-BFBA-3440-BB67-3D61D4CA5970}"/>
              </a:ext>
            </a:extLst>
          </p:cNvPr>
          <p:cNvSpPr txBox="1"/>
          <p:nvPr/>
        </p:nvSpPr>
        <p:spPr>
          <a:xfrm>
            <a:off x="2257973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1</a:t>
            </a:r>
            <a:endParaRPr kumimoji="1" lang="ja-JP" altLang="en-US" sz="2400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3B1BA7CD-6734-394F-9287-8102F6900B9E}"/>
              </a:ext>
            </a:extLst>
          </p:cNvPr>
          <p:cNvSpPr txBox="1"/>
          <p:nvPr/>
        </p:nvSpPr>
        <p:spPr>
          <a:xfrm>
            <a:off x="2990265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2</a:t>
            </a:r>
            <a:endParaRPr kumimoji="1" lang="ja-JP" altLang="en-US" sz="24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05FA535C-FBEF-6E4E-92A7-7AD443D23B5F}"/>
              </a:ext>
            </a:extLst>
          </p:cNvPr>
          <p:cNvSpPr txBox="1"/>
          <p:nvPr/>
        </p:nvSpPr>
        <p:spPr>
          <a:xfrm>
            <a:off x="3700573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3</a:t>
            </a:r>
            <a:endParaRPr kumimoji="1" lang="ja-JP" altLang="en-US" sz="24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C4119FF-B029-A04F-98C3-BD56B2EDAC8E}"/>
              </a:ext>
            </a:extLst>
          </p:cNvPr>
          <p:cNvSpPr txBox="1"/>
          <p:nvPr/>
        </p:nvSpPr>
        <p:spPr>
          <a:xfrm>
            <a:off x="4430425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4</a:t>
            </a:r>
            <a:endParaRPr kumimoji="1" lang="ja-JP" altLang="en-US" sz="24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155A225-D956-6848-8AA4-FD0F51348B3B}"/>
              </a:ext>
            </a:extLst>
          </p:cNvPr>
          <p:cNvSpPr txBox="1"/>
          <p:nvPr/>
        </p:nvSpPr>
        <p:spPr>
          <a:xfrm>
            <a:off x="5140733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5</a:t>
            </a:r>
            <a:endParaRPr kumimoji="1" lang="ja-JP" altLang="en-US" sz="24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8E3C2649-EE60-734F-9492-F057A4C54502}"/>
              </a:ext>
            </a:extLst>
          </p:cNvPr>
          <p:cNvSpPr txBox="1"/>
          <p:nvPr/>
        </p:nvSpPr>
        <p:spPr>
          <a:xfrm>
            <a:off x="5870585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6</a:t>
            </a:r>
            <a:endParaRPr kumimoji="1" lang="ja-JP" altLang="en-US" sz="2400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AFA3C3AC-90D9-0341-A2BE-A326A1EF8D5F}"/>
              </a:ext>
            </a:extLst>
          </p:cNvPr>
          <p:cNvSpPr txBox="1"/>
          <p:nvPr/>
        </p:nvSpPr>
        <p:spPr>
          <a:xfrm>
            <a:off x="6580893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7</a:t>
            </a:r>
            <a:endParaRPr kumimoji="1" lang="ja-JP" altLang="en-US" sz="24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8BD8C01-5147-214D-A535-2B62AC931101}"/>
              </a:ext>
            </a:extLst>
          </p:cNvPr>
          <p:cNvSpPr txBox="1"/>
          <p:nvPr/>
        </p:nvSpPr>
        <p:spPr>
          <a:xfrm>
            <a:off x="7310745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8</a:t>
            </a:r>
            <a:endParaRPr kumimoji="1" lang="ja-JP" altLang="en-US" sz="2400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5994C83-23CC-314C-964C-33951D2DC50A}"/>
              </a:ext>
            </a:extLst>
          </p:cNvPr>
          <p:cNvSpPr txBox="1"/>
          <p:nvPr/>
        </p:nvSpPr>
        <p:spPr>
          <a:xfrm>
            <a:off x="8021053" y="402353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9</a:t>
            </a:r>
            <a:endParaRPr kumimoji="1" lang="ja-JP" altLang="en-US" sz="2400" dirty="0"/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5F94B1B3-2EE3-BA44-8BFC-F593D13F9C6A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1913810" y="2479204"/>
            <a:ext cx="6106" cy="68023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0BC5F77E-6DDC-8746-A30F-C618EFCCA899}"/>
              </a:ext>
            </a:extLst>
          </p:cNvPr>
          <p:cNvCxnSpPr>
            <a:endCxn id="6" idx="0"/>
          </p:cNvCxnSpPr>
          <p:nvPr/>
        </p:nvCxnSpPr>
        <p:spPr>
          <a:xfrm flipH="1">
            <a:off x="3350305" y="2479204"/>
            <a:ext cx="6106" cy="68023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カギ線コネクタ 23">
            <a:extLst>
              <a:ext uri="{FF2B5EF4-FFF2-40B4-BE49-F238E27FC236}">
                <a16:creationId xmlns:a16="http://schemas.microsoft.com/office/drawing/2014/main" id="{31A7EA52-C61B-0B46-828D-E4F8D0BEFAF4}"/>
              </a:ext>
            </a:extLst>
          </p:cNvPr>
          <p:cNvCxnSpPr>
            <a:stCxn id="9" idx="2"/>
            <a:endCxn id="7" idx="0"/>
          </p:cNvCxnSpPr>
          <p:nvPr/>
        </p:nvCxnSpPr>
        <p:spPr>
          <a:xfrm rot="16200000" flipH="1">
            <a:off x="3382005" y="2471060"/>
            <a:ext cx="669326" cy="707434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カギ線コネクタ 24">
            <a:extLst>
              <a:ext uri="{FF2B5EF4-FFF2-40B4-BE49-F238E27FC236}">
                <a16:creationId xmlns:a16="http://schemas.microsoft.com/office/drawing/2014/main" id="{374C4D86-9EE7-5E40-B0B3-FA06B458F6CE}"/>
              </a:ext>
            </a:extLst>
          </p:cNvPr>
          <p:cNvCxnSpPr>
            <a:stCxn id="9" idx="2"/>
            <a:endCxn id="8" idx="0"/>
          </p:cNvCxnSpPr>
          <p:nvPr/>
        </p:nvCxnSpPr>
        <p:spPr>
          <a:xfrm rot="16200000" flipH="1">
            <a:off x="4102085" y="1750980"/>
            <a:ext cx="669326" cy="2147594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E1514F2-AB16-2F4E-A203-E94D22D7CFCF}"/>
              </a:ext>
            </a:extLst>
          </p:cNvPr>
          <p:cNvSpPr txBox="1"/>
          <p:nvPr/>
        </p:nvSpPr>
        <p:spPr>
          <a:xfrm>
            <a:off x="173991" y="4069702"/>
            <a:ext cx="1621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ブロック番号</a:t>
            </a:r>
          </a:p>
        </p:txBody>
      </p: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548989AF-4914-0C49-8C45-0D4283723094}"/>
              </a:ext>
            </a:extLst>
          </p:cNvPr>
          <p:cNvCxnSpPr/>
          <p:nvPr/>
        </p:nvCxnSpPr>
        <p:spPr>
          <a:xfrm>
            <a:off x="6590665" y="315944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EA551C43-E4BF-044F-923E-C88982D97378}"/>
              </a:ext>
            </a:extLst>
          </p:cNvPr>
          <p:cNvCxnSpPr/>
          <p:nvPr/>
        </p:nvCxnSpPr>
        <p:spPr>
          <a:xfrm>
            <a:off x="7310745" y="315944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52F2B495-A686-7040-9356-F0A500157225}"/>
              </a:ext>
            </a:extLst>
          </p:cNvPr>
          <p:cNvCxnSpPr/>
          <p:nvPr/>
        </p:nvCxnSpPr>
        <p:spPr>
          <a:xfrm>
            <a:off x="8030825" y="315944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12B757A6-DFEA-D140-97CA-5E4C9410D65B}"/>
              </a:ext>
            </a:extLst>
          </p:cNvPr>
          <p:cNvSpPr txBox="1"/>
          <p:nvPr/>
        </p:nvSpPr>
        <p:spPr>
          <a:xfrm>
            <a:off x="285305" y="1135654"/>
            <a:ext cx="1167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inode</a:t>
            </a:r>
            <a:r>
              <a:rPr kumimoji="1" lang="ja-JP" altLang="en-US" dirty="0"/>
              <a:t>番号</a:t>
            </a: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329D66AE-1F1D-004E-AB7A-49AF21D42A76}"/>
              </a:ext>
            </a:extLst>
          </p:cNvPr>
          <p:cNvSpPr txBox="1"/>
          <p:nvPr/>
        </p:nvSpPr>
        <p:spPr>
          <a:xfrm>
            <a:off x="1581449" y="106364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0</a:t>
            </a:r>
            <a:endParaRPr kumimoji="1" lang="ja-JP" altLang="en-US" sz="2400" dirty="0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C0BB6AC9-33AF-D942-A253-D20D07E6A380}"/>
              </a:ext>
            </a:extLst>
          </p:cNvPr>
          <p:cNvSpPr txBox="1"/>
          <p:nvPr/>
        </p:nvSpPr>
        <p:spPr>
          <a:xfrm>
            <a:off x="3021609" y="106364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1</a:t>
            </a:r>
            <a:endParaRPr kumimoji="1" lang="ja-JP" altLang="en-US" sz="2400" dirty="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7924F5C-BE1B-2948-88D6-ACCB95E621B8}"/>
              </a:ext>
            </a:extLst>
          </p:cNvPr>
          <p:cNvSpPr txBox="1"/>
          <p:nvPr/>
        </p:nvSpPr>
        <p:spPr>
          <a:xfrm>
            <a:off x="251520" y="5013176"/>
            <a:ext cx="84593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/>
              <a:t>ファイルやディレクトリには「</a:t>
            </a:r>
            <a:r>
              <a:rPr lang="en-US" altLang="ja-JP" sz="2000"/>
              <a:t>inode</a:t>
            </a:r>
            <a:r>
              <a:rPr lang="ja-JP" altLang="en-US" sz="2000"/>
              <a:t>番号」という一意な番号が振られる</a:t>
            </a:r>
            <a:endParaRPr lang="en-US" altLang="ja-JP" sz="2000"/>
          </a:p>
          <a:p>
            <a:r>
              <a:rPr lang="ja-JP" altLang="en-US" sz="2000"/>
              <a:t>一つの</a:t>
            </a:r>
            <a:r>
              <a:rPr lang="en-US" altLang="ja-JP" sz="2000"/>
              <a:t>inode</a:t>
            </a:r>
            <a:r>
              <a:rPr lang="ja-JP" altLang="en-US" sz="2000"/>
              <a:t>番号に</a:t>
            </a:r>
            <a:r>
              <a:rPr lang="en-US" altLang="ja-JP" sz="2000"/>
              <a:t>inode</a:t>
            </a:r>
            <a:r>
              <a:rPr lang="ja-JP" altLang="en-US" sz="2000"/>
              <a:t>が対応する</a:t>
            </a:r>
            <a:endParaRPr lang="en-US" altLang="ja-JP" sz="2000"/>
          </a:p>
          <a:p>
            <a:r>
              <a:rPr lang="en-US" altLang="ja-JP" sz="2000"/>
              <a:t>inode</a:t>
            </a:r>
            <a:r>
              <a:rPr lang="ja-JP" altLang="en-US" sz="2000"/>
              <a:t>はファイルサイズやブロック番号を保持</a:t>
            </a:r>
          </a:p>
          <a:p>
            <a:r>
              <a:rPr lang="en-US" altLang="ja-JP" sz="2000">
                <a:solidFill>
                  <a:srgbClr val="FF0000"/>
                </a:solidFill>
              </a:rPr>
              <a:t>inode</a:t>
            </a:r>
            <a:r>
              <a:rPr lang="ja-JP" altLang="en-US" sz="2000">
                <a:solidFill>
                  <a:srgbClr val="FF0000"/>
                </a:solidFill>
              </a:rPr>
              <a:t>はファイル名情報を保持しない</a:t>
            </a:r>
          </a:p>
        </p:txBody>
      </p:sp>
    </p:spTree>
    <p:extLst>
      <p:ext uri="{BB962C8B-B14F-4D97-AF65-F5344CB8AC3E}">
        <p14:creationId xmlns:p14="http://schemas.microsoft.com/office/powerpoint/2010/main" val="28121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293F577-234C-9E4C-A131-3D3F951BE4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inode</a:t>
            </a:r>
            <a:endParaRPr kumimoji="1" lang="ja-JP" altLang="en-US"/>
          </a:p>
        </p:txBody>
      </p:sp>
      <p:pic>
        <p:nvPicPr>
          <p:cNvPr id="3" name="Picture 2" descr="ãã¡ã¤ã«ã¢ã¤ã³ã³ï¼ãã­ã¹ãï¼">
            <a:extLst>
              <a:ext uri="{FF2B5EF4-FFF2-40B4-BE49-F238E27FC236}">
                <a16:creationId xmlns:a16="http://schemas.microsoft.com/office/drawing/2014/main" id="{4F6DC2A6-B356-0749-BB50-C82567DC59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124" y="2492040"/>
            <a:ext cx="732292" cy="850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7CD8AE4-6D21-AD4B-B8CB-AA4EAD8CD035}"/>
              </a:ext>
            </a:extLst>
          </p:cNvPr>
          <p:cNvSpPr txBox="1"/>
          <p:nvPr/>
        </p:nvSpPr>
        <p:spPr>
          <a:xfrm flipH="1">
            <a:off x="179512" y="2060848"/>
            <a:ext cx="2424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ディレクトリの</a:t>
            </a:r>
            <a:r>
              <a:rPr lang="en-US" altLang="ja-JP" dirty="0"/>
              <a:t>inode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2024BB6B-9A71-3B4D-B408-AB7312F715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8031167"/>
              </p:ext>
            </p:extLst>
          </p:nvPr>
        </p:nvGraphicFramePr>
        <p:xfrm>
          <a:off x="4025414" y="2546448"/>
          <a:ext cx="4248472" cy="2012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144">
                  <a:extLst>
                    <a:ext uri="{9D8B030D-6E8A-4147-A177-3AD203B41FA5}">
                      <a16:colId xmlns:a16="http://schemas.microsoft.com/office/drawing/2014/main" val="3887702418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2005719714"/>
                    </a:ext>
                  </a:extLst>
                </a:gridCol>
              </a:tblGrid>
              <a:tr h="39357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inode</a:t>
                      </a:r>
                      <a:r>
                        <a:rPr kumimoji="1" lang="ja-JP" altLang="en-US" dirty="0"/>
                        <a:t>番号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ファイル名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351273"/>
                  </a:ext>
                </a:extLst>
              </a:tr>
              <a:tr h="39357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10091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. (</a:t>
                      </a:r>
                      <a:r>
                        <a:rPr kumimoji="1" lang="ja-JP" altLang="en-US" dirty="0"/>
                        <a:t>自分自身</a:t>
                      </a:r>
                      <a:r>
                        <a:rPr kumimoji="1" lang="en-US" altLang="ja-JP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29973"/>
                  </a:ext>
                </a:extLst>
              </a:tr>
              <a:tr h="4381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38467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.. (</a:t>
                      </a:r>
                      <a:r>
                        <a:rPr kumimoji="1" lang="ja-JP" altLang="en-US" dirty="0"/>
                        <a:t>親ディレクトリ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1603198"/>
                  </a:ext>
                </a:extLst>
              </a:tr>
              <a:tr h="39357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3414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test.txt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733475"/>
                  </a:ext>
                </a:extLst>
              </a:tr>
              <a:tr h="39357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5831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data.dat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933992"/>
                  </a:ext>
                </a:extLst>
              </a:tr>
            </a:tbl>
          </a:graphicData>
        </a:graphic>
      </p:graphicFrame>
      <p:cxnSp>
        <p:nvCxnSpPr>
          <p:cNvPr id="6" name="カギ線コネクタ 5">
            <a:extLst>
              <a:ext uri="{FF2B5EF4-FFF2-40B4-BE49-F238E27FC236}">
                <a16:creationId xmlns:a16="http://schemas.microsoft.com/office/drawing/2014/main" id="{D256B541-7801-9D4E-9DFD-1A7F632C83A0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1699416" y="2917242"/>
            <a:ext cx="2325998" cy="635398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9790101-03BC-2047-9647-CFEB475FFA87}"/>
              </a:ext>
            </a:extLst>
          </p:cNvPr>
          <p:cNvSpPr txBox="1"/>
          <p:nvPr/>
        </p:nvSpPr>
        <p:spPr>
          <a:xfrm>
            <a:off x="107504" y="1196752"/>
            <a:ext cx="8574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ファイル名と</a:t>
            </a:r>
            <a:r>
              <a:rPr kumimoji="1" lang="en-US" altLang="ja-JP" sz="2400"/>
              <a:t>inode</a:t>
            </a:r>
            <a:r>
              <a:rPr kumimoji="1" lang="ja-JP" altLang="en-US" sz="2400"/>
              <a:t>番号の対応は「ディレクトリ」が保持する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30A4121-2DA4-204A-A978-685641D00360}"/>
              </a:ext>
            </a:extLst>
          </p:cNvPr>
          <p:cNvSpPr txBox="1"/>
          <p:nvPr/>
        </p:nvSpPr>
        <p:spPr>
          <a:xfrm>
            <a:off x="323528" y="4941168"/>
            <a:ext cx="66640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なぜ</a:t>
            </a:r>
            <a:r>
              <a:rPr kumimoji="1" lang="en-US" altLang="ja-JP" sz="2000"/>
              <a:t>inode</a:t>
            </a:r>
            <a:r>
              <a:rPr kumimoji="1" lang="ja-JP" altLang="en-US" sz="2000"/>
              <a:t>ではなくディレクトリがファイル名を持つか？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13D0A51-CE40-A445-9805-1FBF3441BFF7}"/>
              </a:ext>
            </a:extLst>
          </p:cNvPr>
          <p:cNvSpPr txBox="1"/>
          <p:nvPr/>
        </p:nvSpPr>
        <p:spPr>
          <a:xfrm>
            <a:off x="827584" y="5517232"/>
            <a:ext cx="73436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複数のファイル名が同じ</a:t>
            </a:r>
            <a:r>
              <a:rPr kumimoji="1" lang="en-US" altLang="ja-JP" sz="2000"/>
              <a:t>inode</a:t>
            </a:r>
            <a:r>
              <a:rPr lang="ja-JP" altLang="en-US" sz="2000"/>
              <a:t>番号を共有できる</a:t>
            </a:r>
            <a:r>
              <a:rPr lang="en-US" altLang="ja-JP" sz="2000"/>
              <a:t>(</a:t>
            </a:r>
            <a:r>
              <a:rPr lang="ja-JP" altLang="en-US" sz="2000"/>
              <a:t>ハードリンク</a:t>
            </a:r>
            <a:r>
              <a:rPr lang="en-US" altLang="ja-JP" sz="2000"/>
              <a:t>)</a:t>
            </a:r>
          </a:p>
          <a:p>
            <a:r>
              <a:rPr kumimoji="1" lang="en-US" altLang="ja-JP" sz="2000"/>
              <a:t>(</a:t>
            </a:r>
            <a:r>
              <a:rPr kumimoji="1" lang="ja-JP" altLang="en-US" sz="2000"/>
              <a:t>おそらく</a:t>
            </a:r>
            <a:r>
              <a:rPr kumimoji="1" lang="en-US" altLang="ja-JP" sz="2000"/>
              <a:t>)</a:t>
            </a:r>
            <a:r>
              <a:rPr kumimoji="1" lang="ja-JP" altLang="en-US" sz="2000"/>
              <a:t>ファイルリスト取得の高速化のため</a:t>
            </a:r>
          </a:p>
        </p:txBody>
      </p:sp>
    </p:spTree>
    <p:extLst>
      <p:ext uri="{BB962C8B-B14F-4D97-AF65-F5344CB8AC3E}">
        <p14:creationId xmlns:p14="http://schemas.microsoft.com/office/powerpoint/2010/main" val="177895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D37C49E-E927-894B-BB95-3FEB1F2A1D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ファイルのオープン・クローズ</a:t>
            </a:r>
          </a:p>
        </p:txBody>
      </p:sp>
      <p:pic>
        <p:nvPicPr>
          <p:cNvPr id="35" name="Picture 2" descr="é»è©±å¯¾å¿ã«è¿½ãããä¼ç¤¾å¡ã®ã¤ã©ã¹ãï¼ç·æ§ï¼">
            <a:extLst>
              <a:ext uri="{FF2B5EF4-FFF2-40B4-BE49-F238E27FC236}">
                <a16:creationId xmlns:a16="http://schemas.microsoft.com/office/drawing/2014/main" id="{3AEDCCC0-EB20-0344-8200-5AD500748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029876"/>
            <a:ext cx="846549" cy="91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 descr="ãµã¼ãã¼ã®ã¤ã©ã¹ã">
            <a:extLst>
              <a:ext uri="{FF2B5EF4-FFF2-40B4-BE49-F238E27FC236}">
                <a16:creationId xmlns:a16="http://schemas.microsoft.com/office/drawing/2014/main" id="{AEC72CD5-EFE7-CB4A-964C-D9B91539F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2669836"/>
            <a:ext cx="1248073" cy="116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8" descr="ã¿ãã¬ãããä½¿ãä½æ¥­å¡ã®ã¤ã©ã¹ãï¼å¥³æ§ï¼">
            <a:extLst>
              <a:ext uri="{FF2B5EF4-FFF2-40B4-BE49-F238E27FC236}">
                <a16:creationId xmlns:a16="http://schemas.microsoft.com/office/drawing/2014/main" id="{AECF3CA7-1464-A041-84A7-863363374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491880" y="2310813"/>
            <a:ext cx="701930" cy="917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13271280-B407-3A4F-8E57-594EF48079C8}"/>
              </a:ext>
            </a:extLst>
          </p:cNvPr>
          <p:cNvSpPr txBox="1"/>
          <p:nvPr/>
        </p:nvSpPr>
        <p:spPr>
          <a:xfrm>
            <a:off x="3630133" y="2008906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OS</a:t>
            </a:r>
          </a:p>
        </p:txBody>
      </p:sp>
      <p:cxnSp>
        <p:nvCxnSpPr>
          <p:cNvPr id="40" name="カギ線コネクタ 39">
            <a:extLst>
              <a:ext uri="{FF2B5EF4-FFF2-40B4-BE49-F238E27FC236}">
                <a16:creationId xmlns:a16="http://schemas.microsoft.com/office/drawing/2014/main" id="{7F6B82A6-4D49-0B4E-8D5E-15D9DD479F3E}"/>
              </a:ext>
            </a:extLst>
          </p:cNvPr>
          <p:cNvCxnSpPr>
            <a:cxnSpLocks/>
            <a:stCxn id="35" idx="3"/>
            <a:endCxn id="38" idx="3"/>
          </p:cNvCxnSpPr>
          <p:nvPr/>
        </p:nvCxnSpPr>
        <p:spPr>
          <a:xfrm flipV="1">
            <a:off x="1314093" y="2769591"/>
            <a:ext cx="2177787" cy="715419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150731D8-ADAF-374A-9172-68E7897F52B5}"/>
              </a:ext>
            </a:extLst>
          </p:cNvPr>
          <p:cNvSpPr txBox="1"/>
          <p:nvPr/>
        </p:nvSpPr>
        <p:spPr>
          <a:xfrm>
            <a:off x="298319" y="268638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プロセス</a:t>
            </a:r>
            <a:endParaRPr kumimoji="1" lang="en-US" altLang="ja-JP" dirty="0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88861F2C-4D25-604D-8C92-FACFF7766A74}"/>
              </a:ext>
            </a:extLst>
          </p:cNvPr>
          <p:cNvSpPr txBox="1"/>
          <p:nvPr/>
        </p:nvSpPr>
        <p:spPr>
          <a:xfrm>
            <a:off x="6717139" y="226557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ファイルシステム</a:t>
            </a:r>
            <a:endParaRPr kumimoji="1" lang="en-US" altLang="ja-JP" dirty="0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0D8141BD-EE40-0442-BF1D-85BCC36F0990}"/>
              </a:ext>
            </a:extLst>
          </p:cNvPr>
          <p:cNvSpPr txBox="1"/>
          <p:nvPr/>
        </p:nvSpPr>
        <p:spPr>
          <a:xfrm>
            <a:off x="1619672" y="3533932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ファイル</a:t>
            </a:r>
            <a:endParaRPr kumimoji="1" lang="en-US" altLang="ja-JP" sz="1400" dirty="0"/>
          </a:p>
          <a:p>
            <a:r>
              <a:rPr lang="ja-JP" altLang="en-US" sz="1400" dirty="0"/>
              <a:t>オープン要求</a:t>
            </a:r>
            <a:endParaRPr kumimoji="1" lang="ja-JP" altLang="en-US" sz="1400" dirty="0"/>
          </a:p>
        </p:txBody>
      </p:sp>
      <p:cxnSp>
        <p:nvCxnSpPr>
          <p:cNvPr id="44" name="カギ線コネクタ 43">
            <a:extLst>
              <a:ext uri="{FF2B5EF4-FFF2-40B4-BE49-F238E27FC236}">
                <a16:creationId xmlns:a16="http://schemas.microsoft.com/office/drawing/2014/main" id="{7A969325-9351-AB45-B9E9-5309D1D0D6C5}"/>
              </a:ext>
            </a:extLst>
          </p:cNvPr>
          <p:cNvCxnSpPr>
            <a:cxnSpLocks/>
            <a:stCxn id="38" idx="1"/>
          </p:cNvCxnSpPr>
          <p:nvPr/>
        </p:nvCxnSpPr>
        <p:spPr>
          <a:xfrm>
            <a:off x="4193810" y="2769591"/>
            <a:ext cx="2682446" cy="458778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1B6EF5DC-E00D-904F-9ACB-5475E9A316DF}"/>
              </a:ext>
            </a:extLst>
          </p:cNvPr>
          <p:cNvSpPr txBox="1"/>
          <p:nvPr/>
        </p:nvSpPr>
        <p:spPr>
          <a:xfrm>
            <a:off x="5156047" y="3388666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接続先検索</a:t>
            </a:r>
          </a:p>
        </p:txBody>
      </p:sp>
      <p:sp>
        <p:nvSpPr>
          <p:cNvPr id="46" name="角丸四角形吹き出し 45">
            <a:extLst>
              <a:ext uri="{FF2B5EF4-FFF2-40B4-BE49-F238E27FC236}">
                <a16:creationId xmlns:a16="http://schemas.microsoft.com/office/drawing/2014/main" id="{7304284C-8EF6-7F4E-A110-F1C98478FC7F}"/>
              </a:ext>
            </a:extLst>
          </p:cNvPr>
          <p:cNvSpPr/>
          <p:nvPr/>
        </p:nvSpPr>
        <p:spPr>
          <a:xfrm>
            <a:off x="1164603" y="1882530"/>
            <a:ext cx="2249139" cy="671030"/>
          </a:xfrm>
          <a:prstGeom prst="wedgeRoundRectCallout">
            <a:avLst>
              <a:gd name="adj1" fmla="val -35477"/>
              <a:gd name="adj2" fmla="val 107785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6662D5EB-FA0D-6143-80BB-77B21A77D5B9}"/>
              </a:ext>
            </a:extLst>
          </p:cNvPr>
          <p:cNvSpPr txBox="1"/>
          <p:nvPr/>
        </p:nvSpPr>
        <p:spPr>
          <a:xfrm>
            <a:off x="1149338" y="1907097"/>
            <a:ext cx="2304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test.txt</a:t>
            </a:r>
            <a:r>
              <a:rPr kumimoji="1" lang="ja-JP" altLang="en-US" dirty="0"/>
              <a:t>に</a:t>
            </a:r>
            <a:r>
              <a:rPr lang="ja-JP" altLang="en-US" dirty="0"/>
              <a:t>書き込めるようにしてください</a:t>
            </a:r>
            <a:endParaRPr kumimoji="1" lang="ja-JP" altLang="en-US" dirty="0"/>
          </a:p>
        </p:txBody>
      </p:sp>
      <p:sp>
        <p:nvSpPr>
          <p:cNvPr id="48" name="角丸四角形吹き出し 47">
            <a:extLst>
              <a:ext uri="{FF2B5EF4-FFF2-40B4-BE49-F238E27FC236}">
                <a16:creationId xmlns:a16="http://schemas.microsoft.com/office/drawing/2014/main" id="{D7818305-83C1-A84F-9B16-49E1947F7BE5}"/>
              </a:ext>
            </a:extLst>
          </p:cNvPr>
          <p:cNvSpPr/>
          <p:nvPr/>
        </p:nvSpPr>
        <p:spPr>
          <a:xfrm>
            <a:off x="4427984" y="1700808"/>
            <a:ext cx="2150790" cy="671030"/>
          </a:xfrm>
          <a:prstGeom prst="wedgeRoundRectCallout">
            <a:avLst>
              <a:gd name="adj1" fmla="val -55640"/>
              <a:gd name="adj2" fmla="val 84385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A9426FCC-4A35-4843-827E-2C3AE93D9D06}"/>
              </a:ext>
            </a:extLst>
          </p:cNvPr>
          <p:cNvSpPr txBox="1"/>
          <p:nvPr/>
        </p:nvSpPr>
        <p:spPr>
          <a:xfrm>
            <a:off x="4496628" y="1727127"/>
            <a:ext cx="2042032" cy="644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お調べしますので</a:t>
            </a:r>
            <a:endParaRPr lang="en-US" altLang="ja-JP" dirty="0"/>
          </a:p>
          <a:p>
            <a:r>
              <a:rPr kumimoji="1" lang="ja-JP" altLang="en-US" dirty="0"/>
              <a:t>お待ちください</a:t>
            </a:r>
          </a:p>
        </p:txBody>
      </p:sp>
      <p:sp>
        <p:nvSpPr>
          <p:cNvPr id="50" name="下矢印 49">
            <a:extLst>
              <a:ext uri="{FF2B5EF4-FFF2-40B4-BE49-F238E27FC236}">
                <a16:creationId xmlns:a16="http://schemas.microsoft.com/office/drawing/2014/main" id="{0F85D2A2-BD8D-664A-A968-71A9D05DA435}"/>
              </a:ext>
            </a:extLst>
          </p:cNvPr>
          <p:cNvSpPr/>
          <p:nvPr/>
        </p:nvSpPr>
        <p:spPr>
          <a:xfrm>
            <a:off x="3563888" y="3821964"/>
            <a:ext cx="549770" cy="496933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6" name="Picture 2" descr="é»è©±å¯¾å¿ã«è¿½ãããä¼ç¤¾å¡ã®ã¤ã©ã¹ãï¼ç·æ§ï¼">
            <a:extLst>
              <a:ext uri="{FF2B5EF4-FFF2-40B4-BE49-F238E27FC236}">
                <a16:creationId xmlns:a16="http://schemas.microsoft.com/office/drawing/2014/main" id="{40E568C0-2BF1-CD46-99FA-6995C4AF3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5820953"/>
            <a:ext cx="846549" cy="91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6" descr="ãµã¼ãã¼ã®ã¤ã©ã¹ã">
            <a:extLst>
              <a:ext uri="{FF2B5EF4-FFF2-40B4-BE49-F238E27FC236}">
                <a16:creationId xmlns:a16="http://schemas.microsoft.com/office/drawing/2014/main" id="{271058F2-18A4-7647-BD25-E3CA754EE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5694172"/>
            <a:ext cx="1248073" cy="116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8" descr="ã¿ãã¬ãããä½¿ãä½æ¥­å¡ã®ã¤ã©ã¹ãï¼å¥³æ§ï¼">
            <a:extLst>
              <a:ext uri="{FF2B5EF4-FFF2-40B4-BE49-F238E27FC236}">
                <a16:creationId xmlns:a16="http://schemas.microsoft.com/office/drawing/2014/main" id="{783D42AD-FE8F-F74E-A895-28324FE90E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63888" y="4758068"/>
            <a:ext cx="701930" cy="917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4" descr="é»è©±ã®å­æ©ã»ã³ã¼ãã¬ã¹é»è©±ã®ã¤ã©ã¹ã">
            <a:extLst>
              <a:ext uri="{FF2B5EF4-FFF2-40B4-BE49-F238E27FC236}">
                <a16:creationId xmlns:a16="http://schemas.microsoft.com/office/drawing/2014/main" id="{99EF60C6-4879-874F-B631-2E6AAB997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5802184"/>
            <a:ext cx="947804" cy="947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角丸四角形吹き出し 59">
            <a:extLst>
              <a:ext uri="{FF2B5EF4-FFF2-40B4-BE49-F238E27FC236}">
                <a16:creationId xmlns:a16="http://schemas.microsoft.com/office/drawing/2014/main" id="{097ECAB8-C8A9-E24C-99F7-C556C10CD499}"/>
              </a:ext>
            </a:extLst>
          </p:cNvPr>
          <p:cNvSpPr/>
          <p:nvPr/>
        </p:nvSpPr>
        <p:spPr>
          <a:xfrm>
            <a:off x="1228637" y="5133621"/>
            <a:ext cx="1596669" cy="458983"/>
          </a:xfrm>
          <a:prstGeom prst="wedgeRoundRectCallout">
            <a:avLst>
              <a:gd name="adj1" fmla="val -46963"/>
              <a:gd name="adj2" fmla="val 106521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1F1BB841-4C2E-0548-AA39-9BBCE4F08869}"/>
              </a:ext>
            </a:extLst>
          </p:cNvPr>
          <p:cNvSpPr txBox="1"/>
          <p:nvPr/>
        </p:nvSpPr>
        <p:spPr>
          <a:xfrm>
            <a:off x="1331640" y="5190116"/>
            <a:ext cx="1586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ありがとう！</a:t>
            </a:r>
            <a:endParaRPr kumimoji="1" lang="ja-JP" altLang="en-US" dirty="0"/>
          </a:p>
        </p:txBody>
      </p:sp>
      <p:sp>
        <p:nvSpPr>
          <p:cNvPr id="62" name="角丸四角形吹き出し 61">
            <a:extLst>
              <a:ext uri="{FF2B5EF4-FFF2-40B4-BE49-F238E27FC236}">
                <a16:creationId xmlns:a16="http://schemas.microsoft.com/office/drawing/2014/main" id="{F8329534-69D3-044C-A73C-C96EE56687BA}"/>
              </a:ext>
            </a:extLst>
          </p:cNvPr>
          <p:cNvSpPr/>
          <p:nvPr/>
        </p:nvSpPr>
        <p:spPr>
          <a:xfrm>
            <a:off x="4287332" y="4083677"/>
            <a:ext cx="2150790" cy="671030"/>
          </a:xfrm>
          <a:prstGeom prst="wedgeRoundRectCallout">
            <a:avLst>
              <a:gd name="adj1" fmla="val -55640"/>
              <a:gd name="adj2" fmla="val 84385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8FAE3001-90CB-D64D-9BD0-201763222C3F}"/>
              </a:ext>
            </a:extLst>
          </p:cNvPr>
          <p:cNvSpPr txBox="1"/>
          <p:nvPr/>
        </p:nvSpPr>
        <p:spPr>
          <a:xfrm>
            <a:off x="4355976" y="4109996"/>
            <a:ext cx="2042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14</a:t>
            </a:r>
            <a:r>
              <a:rPr kumimoji="1" lang="ja-JP" altLang="en-US" dirty="0"/>
              <a:t>番でおつなぎしました</a:t>
            </a: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57C393BC-A984-D847-843C-04898844103B}"/>
              </a:ext>
            </a:extLst>
          </p:cNvPr>
          <p:cNvSpPr txBox="1"/>
          <p:nvPr/>
        </p:nvSpPr>
        <p:spPr>
          <a:xfrm>
            <a:off x="6732240" y="511810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ファイルシステム</a:t>
            </a:r>
            <a:endParaRPr kumimoji="1" lang="en-US" altLang="ja-JP" dirty="0"/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5869632-29DB-D040-81F3-9D06088D0CEC}"/>
              </a:ext>
            </a:extLst>
          </p:cNvPr>
          <p:cNvSpPr txBox="1"/>
          <p:nvPr/>
        </p:nvSpPr>
        <p:spPr>
          <a:xfrm>
            <a:off x="2051720" y="5949280"/>
            <a:ext cx="12137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600" dirty="0"/>
              <a:t>内線番号</a:t>
            </a:r>
            <a:r>
              <a:rPr lang="en-US" altLang="ja-JP" sz="1600" dirty="0"/>
              <a:t>14</a:t>
            </a:r>
          </a:p>
        </p:txBody>
      </p: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2F368CC1-7EC8-2240-8390-6F063B717E21}"/>
              </a:ext>
            </a:extLst>
          </p:cNvPr>
          <p:cNvCxnSpPr>
            <a:stCxn id="57" idx="1"/>
            <a:endCxn id="59" idx="3"/>
          </p:cNvCxnSpPr>
          <p:nvPr/>
        </p:nvCxnSpPr>
        <p:spPr>
          <a:xfrm flipH="1">
            <a:off x="4799724" y="6276086"/>
            <a:ext cx="2292556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B707D15B-E3E9-E041-8E0D-ED22673F6782}"/>
              </a:ext>
            </a:extLst>
          </p:cNvPr>
          <p:cNvCxnSpPr>
            <a:cxnSpLocks/>
            <a:stCxn id="59" idx="1"/>
            <a:endCxn id="56" idx="3"/>
          </p:cNvCxnSpPr>
          <p:nvPr/>
        </p:nvCxnSpPr>
        <p:spPr>
          <a:xfrm flipH="1">
            <a:off x="1314093" y="6276086"/>
            <a:ext cx="2537827" cy="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14682CC0-FE49-7D41-9FCA-89402F3142F0}"/>
              </a:ext>
            </a:extLst>
          </p:cNvPr>
          <p:cNvSpPr txBox="1"/>
          <p:nvPr/>
        </p:nvSpPr>
        <p:spPr>
          <a:xfrm>
            <a:off x="1763688" y="6309320"/>
            <a:ext cx="18261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100" dirty="0"/>
              <a:t>(</a:t>
            </a:r>
            <a:r>
              <a:rPr kumimoji="1" lang="ja-JP" altLang="en-US" sz="1100" dirty="0"/>
              <a:t>ファイルディスクリプタ</a:t>
            </a:r>
            <a:r>
              <a:rPr kumimoji="1" lang="en-US" altLang="ja-JP" sz="1100" dirty="0"/>
              <a:t>)</a:t>
            </a:r>
            <a:endParaRPr lang="en-US" altLang="ja-JP" sz="1100" dirty="0"/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7D9E363D-7D67-1E42-B2C1-D2780A2AE7C8}"/>
              </a:ext>
            </a:extLst>
          </p:cNvPr>
          <p:cNvSpPr txBox="1"/>
          <p:nvPr/>
        </p:nvSpPr>
        <p:spPr>
          <a:xfrm>
            <a:off x="251520" y="1052736"/>
            <a:ext cx="6878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ファイルを開く：ファイルの場所を問い合わせて、回線をつなぐ</a:t>
            </a:r>
            <a:endParaRPr kumimoji="1" lang="en-US" altLang="ja-JP"/>
          </a:p>
          <a:p>
            <a:r>
              <a:rPr lang="ja-JP" altLang="en-US"/>
              <a:t>ファイルを閉じる：回線を切る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43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E1E46C9-72B3-5640-9405-B28C414EB1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遅延書き込み</a:t>
            </a:r>
          </a:p>
        </p:txBody>
      </p:sp>
      <p:pic>
        <p:nvPicPr>
          <p:cNvPr id="3" name="Picture 2" descr="é»è©±å¯¾å¿ã«è¿½ãããä¼ç¤¾å¡ã®ã¤ã©ã¹ãï¼ç·æ§ï¼">
            <a:extLst>
              <a:ext uri="{FF2B5EF4-FFF2-40B4-BE49-F238E27FC236}">
                <a16:creationId xmlns:a16="http://schemas.microsoft.com/office/drawing/2014/main" id="{5D532022-8610-4D47-A25B-959CC9504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852936"/>
            <a:ext cx="846549" cy="91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ãµã¼ãã¼ã®ã¤ã©ã¹ã">
            <a:extLst>
              <a:ext uri="{FF2B5EF4-FFF2-40B4-BE49-F238E27FC236}">
                <a16:creationId xmlns:a16="http://schemas.microsoft.com/office/drawing/2014/main" id="{C4E7D225-F600-2244-96CB-5215A7AB02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880" y="5589240"/>
            <a:ext cx="1248073" cy="116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506DBE82-C0FF-B547-A9F3-00B7451F1E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3789040"/>
            <a:ext cx="576064" cy="576064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C4A84B42-06B4-6D41-9E8D-3F057F3E80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9753" y="4149079"/>
            <a:ext cx="770845" cy="98196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8B449EE6-3C1F-B24A-B322-C96CAB3614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8184" y="4941168"/>
            <a:ext cx="741324" cy="944363"/>
          </a:xfrm>
          <a:prstGeom prst="rect">
            <a:avLst/>
          </a:prstGeom>
        </p:spPr>
      </p:pic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858875C4-D89B-E24C-B865-8066BA97C641}"/>
              </a:ext>
            </a:extLst>
          </p:cNvPr>
          <p:cNvSpPr/>
          <p:nvPr/>
        </p:nvSpPr>
        <p:spPr>
          <a:xfrm>
            <a:off x="1058873" y="2036281"/>
            <a:ext cx="2249139" cy="671030"/>
          </a:xfrm>
          <a:prstGeom prst="wedgeRoundRectCallout">
            <a:avLst>
              <a:gd name="adj1" fmla="val -38639"/>
              <a:gd name="adj2" fmla="val 98701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B064D9D-57D7-714E-88BF-564130904ADE}"/>
              </a:ext>
            </a:extLst>
          </p:cNvPr>
          <p:cNvSpPr txBox="1"/>
          <p:nvPr/>
        </p:nvSpPr>
        <p:spPr>
          <a:xfrm>
            <a:off x="1043608" y="2060848"/>
            <a:ext cx="2304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このファイルを</a:t>
            </a:r>
            <a:endParaRPr kumimoji="1" lang="en-US" altLang="ja-JP" dirty="0"/>
          </a:p>
          <a:p>
            <a:r>
              <a:rPr lang="ja-JP" altLang="en-US" dirty="0"/>
              <a:t>保存してください</a:t>
            </a:r>
            <a:endParaRPr kumimoji="1" lang="ja-JP" altLang="en-US" dirty="0"/>
          </a:p>
        </p:txBody>
      </p:sp>
      <p:sp>
        <p:nvSpPr>
          <p:cNvPr id="11" name="下矢印 10">
            <a:extLst>
              <a:ext uri="{FF2B5EF4-FFF2-40B4-BE49-F238E27FC236}">
                <a16:creationId xmlns:a16="http://schemas.microsoft.com/office/drawing/2014/main" id="{750848F8-893B-474A-8262-754A48AF82E4}"/>
              </a:ext>
            </a:extLst>
          </p:cNvPr>
          <p:cNvSpPr/>
          <p:nvPr/>
        </p:nvSpPr>
        <p:spPr>
          <a:xfrm rot="18555565">
            <a:off x="2173611" y="4061987"/>
            <a:ext cx="332772" cy="1960628"/>
          </a:xfrm>
          <a:prstGeom prst="downArrow">
            <a:avLst/>
          </a:prstGeom>
          <a:solidFill>
            <a:srgbClr val="01189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Picture 2" descr="é»è©±å¯¾å¿ã«è¿½ãããä¼ç¤¾å¡ã®ã¤ã©ã¹ãï¼ç·æ§ï¼">
            <a:extLst>
              <a:ext uri="{FF2B5EF4-FFF2-40B4-BE49-F238E27FC236}">
                <a16:creationId xmlns:a16="http://schemas.microsoft.com/office/drawing/2014/main" id="{398718AD-1E80-8745-AC78-B4FD28724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2924944"/>
            <a:ext cx="846549" cy="91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角丸四角形吹き出し 14">
            <a:extLst>
              <a:ext uri="{FF2B5EF4-FFF2-40B4-BE49-F238E27FC236}">
                <a16:creationId xmlns:a16="http://schemas.microsoft.com/office/drawing/2014/main" id="{C76F679C-E673-274E-8FB5-09419FE9FC2C}"/>
              </a:ext>
            </a:extLst>
          </p:cNvPr>
          <p:cNvSpPr/>
          <p:nvPr/>
        </p:nvSpPr>
        <p:spPr>
          <a:xfrm>
            <a:off x="6747504" y="4340537"/>
            <a:ext cx="1928951" cy="671030"/>
          </a:xfrm>
          <a:prstGeom prst="wedgeRoundRectCallout">
            <a:avLst>
              <a:gd name="adj1" fmla="val -44963"/>
              <a:gd name="adj2" fmla="val 85074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DED6B41-FFB4-104C-BF89-803B0AE5D71C}"/>
              </a:ext>
            </a:extLst>
          </p:cNvPr>
          <p:cNvSpPr txBox="1"/>
          <p:nvPr/>
        </p:nvSpPr>
        <p:spPr>
          <a:xfrm>
            <a:off x="6732240" y="4365104"/>
            <a:ext cx="20162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書き込み</a:t>
            </a:r>
            <a:r>
              <a:rPr lang="ja-JP" altLang="en-US" dirty="0"/>
              <a:t>が無事に</a:t>
            </a:r>
            <a:endParaRPr lang="en-US" altLang="ja-JP" dirty="0"/>
          </a:p>
          <a:p>
            <a:r>
              <a:rPr kumimoji="1" lang="ja-JP" altLang="en-US" dirty="0"/>
              <a:t>終わりました</a:t>
            </a:r>
          </a:p>
        </p:txBody>
      </p:sp>
      <p:sp>
        <p:nvSpPr>
          <p:cNvPr id="18" name="下矢印 17">
            <a:extLst>
              <a:ext uri="{FF2B5EF4-FFF2-40B4-BE49-F238E27FC236}">
                <a16:creationId xmlns:a16="http://schemas.microsoft.com/office/drawing/2014/main" id="{511FB3BB-8E88-A04F-889E-84A8CC76A001}"/>
              </a:ext>
            </a:extLst>
          </p:cNvPr>
          <p:cNvSpPr/>
          <p:nvPr/>
        </p:nvSpPr>
        <p:spPr>
          <a:xfrm rot="16200000">
            <a:off x="3995936" y="1556792"/>
            <a:ext cx="432048" cy="4032448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2B97D4D9-CD6C-014C-964F-D053EA73E1EF}"/>
              </a:ext>
            </a:extLst>
          </p:cNvPr>
          <p:cNvSpPr txBox="1"/>
          <p:nvPr/>
        </p:nvSpPr>
        <p:spPr>
          <a:xfrm>
            <a:off x="3491880" y="256490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待たされている間</a:t>
            </a:r>
            <a:endParaRPr kumimoji="1" lang="en-US" altLang="ja-JP"/>
          </a:p>
          <a:p>
            <a:r>
              <a:rPr lang="ja-JP" altLang="en-US"/>
              <a:t>何もできない</a:t>
            </a:r>
            <a:endParaRPr kumimoji="1" lang="ja-JP" altLang="en-US"/>
          </a:p>
        </p:txBody>
      </p:sp>
      <p:sp>
        <p:nvSpPr>
          <p:cNvPr id="20" name="下矢印 19">
            <a:extLst>
              <a:ext uri="{FF2B5EF4-FFF2-40B4-BE49-F238E27FC236}">
                <a16:creationId xmlns:a16="http://schemas.microsoft.com/office/drawing/2014/main" id="{FBF95288-364D-BF44-AA6B-A84072CEFFD3}"/>
              </a:ext>
            </a:extLst>
          </p:cNvPr>
          <p:cNvSpPr/>
          <p:nvPr/>
        </p:nvSpPr>
        <p:spPr>
          <a:xfrm rot="13445949">
            <a:off x="5639352" y="4060561"/>
            <a:ext cx="332772" cy="1960628"/>
          </a:xfrm>
          <a:prstGeom prst="downArrow">
            <a:avLst/>
          </a:prstGeom>
          <a:solidFill>
            <a:srgbClr val="01189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AF513704-D6E3-1D48-8289-CCC6215B0131}"/>
              </a:ext>
            </a:extLst>
          </p:cNvPr>
          <p:cNvSpPr txBox="1"/>
          <p:nvPr/>
        </p:nvSpPr>
        <p:spPr>
          <a:xfrm>
            <a:off x="3491880" y="52292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ストレージ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1AF1E0E-78AD-FB43-87B3-A44D760F1555}"/>
              </a:ext>
            </a:extLst>
          </p:cNvPr>
          <p:cNvSpPr txBox="1"/>
          <p:nvPr/>
        </p:nvSpPr>
        <p:spPr>
          <a:xfrm>
            <a:off x="33640" y="1124744"/>
            <a:ext cx="895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ストレージへの書き込みは一般に遅いので、書き込み完了を待つとストレスがたまる</a:t>
            </a:r>
          </a:p>
        </p:txBody>
      </p:sp>
    </p:spTree>
    <p:extLst>
      <p:ext uri="{BB962C8B-B14F-4D97-AF65-F5344CB8AC3E}">
        <p14:creationId xmlns:p14="http://schemas.microsoft.com/office/powerpoint/2010/main" val="1058887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469D8D7-85D5-3847-948D-C2143EAD1AB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遅延書き込み</a:t>
            </a:r>
          </a:p>
        </p:txBody>
      </p:sp>
      <p:pic>
        <p:nvPicPr>
          <p:cNvPr id="3" name="Picture 2" descr="é»è©±å¯¾å¿ã«è¿½ãããä¼ç¤¾å¡ã®ã¤ã©ã¹ãï¼ç·æ§ï¼">
            <a:extLst>
              <a:ext uri="{FF2B5EF4-FFF2-40B4-BE49-F238E27FC236}">
                <a16:creationId xmlns:a16="http://schemas.microsoft.com/office/drawing/2014/main" id="{5D592907-9EA6-5046-A154-010FA8D5B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348880"/>
            <a:ext cx="846549" cy="91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0E5B66A-6C80-8743-9E63-DE2392B97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284984"/>
            <a:ext cx="576064" cy="576064"/>
          </a:xfrm>
          <a:prstGeom prst="rect">
            <a:avLst/>
          </a:prstGeom>
        </p:spPr>
      </p:pic>
      <p:sp>
        <p:nvSpPr>
          <p:cNvPr id="5" name="角丸四角形吹き出し 4">
            <a:extLst>
              <a:ext uri="{FF2B5EF4-FFF2-40B4-BE49-F238E27FC236}">
                <a16:creationId xmlns:a16="http://schemas.microsoft.com/office/drawing/2014/main" id="{17B24CE3-6797-004C-A8F6-A3E07F67F1F4}"/>
              </a:ext>
            </a:extLst>
          </p:cNvPr>
          <p:cNvSpPr/>
          <p:nvPr/>
        </p:nvSpPr>
        <p:spPr>
          <a:xfrm>
            <a:off x="1058873" y="1532225"/>
            <a:ext cx="2249139" cy="671030"/>
          </a:xfrm>
          <a:prstGeom prst="wedgeRoundRectCallout">
            <a:avLst>
              <a:gd name="adj1" fmla="val -38639"/>
              <a:gd name="adj2" fmla="val 98701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1EAAACC-3322-FA49-8BCD-8BDC4A35EB04}"/>
              </a:ext>
            </a:extLst>
          </p:cNvPr>
          <p:cNvSpPr txBox="1"/>
          <p:nvPr/>
        </p:nvSpPr>
        <p:spPr>
          <a:xfrm>
            <a:off x="1043608" y="1556792"/>
            <a:ext cx="2304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このファイルを</a:t>
            </a:r>
            <a:endParaRPr kumimoji="1" lang="en-US" altLang="ja-JP" dirty="0"/>
          </a:p>
          <a:p>
            <a:r>
              <a:rPr lang="ja-JP" altLang="en-US" dirty="0"/>
              <a:t>保存してください</a:t>
            </a:r>
            <a:endParaRPr kumimoji="1" lang="ja-JP" altLang="en-US" dirty="0"/>
          </a:p>
        </p:txBody>
      </p:sp>
      <p:pic>
        <p:nvPicPr>
          <p:cNvPr id="7" name="Picture 8" descr="ã¿ãã¬ãããä½¿ãä½æ¥­å¡ã®ã¤ã©ã¹ãï¼å¥³æ§ï¼">
            <a:extLst>
              <a:ext uri="{FF2B5EF4-FFF2-40B4-BE49-F238E27FC236}">
                <a16:creationId xmlns:a16="http://schemas.microsoft.com/office/drawing/2014/main" id="{DFB397D2-E30C-6141-A612-93B4E947A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907704" y="4149080"/>
            <a:ext cx="701930" cy="917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é»è©±å¯¾å¿ã«è¿½ãããä¼ç¤¾å¡ã®ã¤ã©ã¹ãï¼ç·æ§ï¼">
            <a:extLst>
              <a:ext uri="{FF2B5EF4-FFF2-40B4-BE49-F238E27FC236}">
                <a16:creationId xmlns:a16="http://schemas.microsoft.com/office/drawing/2014/main" id="{FD8C2CC9-042C-9144-8FBE-D8371960B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2420888"/>
            <a:ext cx="846549" cy="91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下矢印 8">
            <a:extLst>
              <a:ext uri="{FF2B5EF4-FFF2-40B4-BE49-F238E27FC236}">
                <a16:creationId xmlns:a16="http://schemas.microsoft.com/office/drawing/2014/main" id="{EE9FC59E-A4E7-B04E-B3D1-01C9233A66EB}"/>
              </a:ext>
            </a:extLst>
          </p:cNvPr>
          <p:cNvSpPr/>
          <p:nvPr/>
        </p:nvSpPr>
        <p:spPr>
          <a:xfrm rot="18555565">
            <a:off x="1376944" y="3933204"/>
            <a:ext cx="413447" cy="871072"/>
          </a:xfrm>
          <a:prstGeom prst="down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FF00"/>
              </a:solidFill>
            </a:endParaRPr>
          </a:p>
        </p:txBody>
      </p:sp>
      <p:sp>
        <p:nvSpPr>
          <p:cNvPr id="10" name="下矢印 9">
            <a:extLst>
              <a:ext uri="{FF2B5EF4-FFF2-40B4-BE49-F238E27FC236}">
                <a16:creationId xmlns:a16="http://schemas.microsoft.com/office/drawing/2014/main" id="{D27D2C76-5563-7541-A259-ABED79BC6919}"/>
              </a:ext>
            </a:extLst>
          </p:cNvPr>
          <p:cNvSpPr/>
          <p:nvPr/>
        </p:nvSpPr>
        <p:spPr>
          <a:xfrm rot="13500000">
            <a:off x="2947215" y="4023674"/>
            <a:ext cx="413447" cy="871072"/>
          </a:xfrm>
          <a:prstGeom prst="down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FF00"/>
              </a:solidFill>
            </a:endParaRPr>
          </a:p>
        </p:txBody>
      </p:sp>
      <p:sp>
        <p:nvSpPr>
          <p:cNvPr id="11" name="角丸四角形吹き出し 10">
            <a:extLst>
              <a:ext uri="{FF2B5EF4-FFF2-40B4-BE49-F238E27FC236}">
                <a16:creationId xmlns:a16="http://schemas.microsoft.com/office/drawing/2014/main" id="{34FE7ED6-BCDE-B840-A55F-B641D0B6D742}"/>
              </a:ext>
            </a:extLst>
          </p:cNvPr>
          <p:cNvSpPr/>
          <p:nvPr/>
        </p:nvSpPr>
        <p:spPr>
          <a:xfrm>
            <a:off x="2427024" y="3404433"/>
            <a:ext cx="1928951" cy="671030"/>
          </a:xfrm>
          <a:prstGeom prst="wedgeRoundRectCallout">
            <a:avLst>
              <a:gd name="adj1" fmla="val -44963"/>
              <a:gd name="adj2" fmla="val 85074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6B77294A-7D4B-E242-925F-961F200B062A}"/>
              </a:ext>
            </a:extLst>
          </p:cNvPr>
          <p:cNvSpPr txBox="1"/>
          <p:nvPr/>
        </p:nvSpPr>
        <p:spPr>
          <a:xfrm>
            <a:off x="2411760" y="3429000"/>
            <a:ext cx="20162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書き込み内容を</a:t>
            </a:r>
            <a:endParaRPr kumimoji="1" lang="en-US" altLang="ja-JP" dirty="0"/>
          </a:p>
          <a:p>
            <a:r>
              <a:rPr lang="ja-JP" altLang="en-US" dirty="0"/>
              <a:t>預かりました</a:t>
            </a:r>
            <a:endParaRPr kumimoji="1" lang="ja-JP" altLang="en-US" dirty="0"/>
          </a:p>
        </p:txBody>
      </p:sp>
      <p:sp>
        <p:nvSpPr>
          <p:cNvPr id="13" name="下矢印 12">
            <a:extLst>
              <a:ext uri="{FF2B5EF4-FFF2-40B4-BE49-F238E27FC236}">
                <a16:creationId xmlns:a16="http://schemas.microsoft.com/office/drawing/2014/main" id="{1264A52E-F1E5-0C43-AB2F-30F8F935BA9C}"/>
              </a:ext>
            </a:extLst>
          </p:cNvPr>
          <p:cNvSpPr/>
          <p:nvPr/>
        </p:nvSpPr>
        <p:spPr>
          <a:xfrm rot="16200000">
            <a:off x="2195736" y="2420888"/>
            <a:ext cx="360040" cy="1368152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Picture 6" descr="ãµã¼ãã¼ã®ã¤ã©ã¹ã">
            <a:extLst>
              <a:ext uri="{FF2B5EF4-FFF2-40B4-BE49-F238E27FC236}">
                <a16:creationId xmlns:a16="http://schemas.microsoft.com/office/drawing/2014/main" id="{7D4EEAAC-3BF0-904C-A3F1-0FBC527F71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5013176"/>
            <a:ext cx="1248073" cy="116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9EC5D108-B11D-EB48-9F5D-DC87345780DE}"/>
              </a:ext>
            </a:extLst>
          </p:cNvPr>
          <p:cNvSpPr txBox="1"/>
          <p:nvPr/>
        </p:nvSpPr>
        <p:spPr>
          <a:xfrm>
            <a:off x="5940152" y="465313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ストレージ</a:t>
            </a: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B2436341-88F5-D149-8CB6-AEEBBC84B4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7944" y="4365104"/>
            <a:ext cx="770845" cy="981968"/>
          </a:xfrm>
          <a:prstGeom prst="rect">
            <a:avLst/>
          </a:prstGeom>
        </p:spPr>
      </p:pic>
      <p:sp>
        <p:nvSpPr>
          <p:cNvPr id="17" name="下矢印 16">
            <a:extLst>
              <a:ext uri="{FF2B5EF4-FFF2-40B4-BE49-F238E27FC236}">
                <a16:creationId xmlns:a16="http://schemas.microsoft.com/office/drawing/2014/main" id="{84FB6F3B-8031-9241-8AE5-4C81B80F4874}"/>
              </a:ext>
            </a:extLst>
          </p:cNvPr>
          <p:cNvSpPr/>
          <p:nvPr/>
        </p:nvSpPr>
        <p:spPr>
          <a:xfrm rot="16200000">
            <a:off x="4233800" y="4559288"/>
            <a:ext cx="332772" cy="1960628"/>
          </a:xfrm>
          <a:prstGeom prst="downArrow">
            <a:avLst/>
          </a:prstGeom>
          <a:solidFill>
            <a:srgbClr val="01189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9711B197-8805-C24D-B6A5-3786EE1C1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5229200"/>
            <a:ext cx="576064" cy="576064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481F74E-46D3-5140-80EF-5140D53EA944}"/>
              </a:ext>
            </a:extLst>
          </p:cNvPr>
          <p:cNvSpPr txBox="1"/>
          <p:nvPr/>
        </p:nvSpPr>
        <p:spPr>
          <a:xfrm>
            <a:off x="251520" y="1052736"/>
            <a:ext cx="641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書き込み内容をいったんメモリに預かって、あとで書き込む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6E381652-6978-CA48-B330-F18F45450AF8}"/>
              </a:ext>
            </a:extLst>
          </p:cNvPr>
          <p:cNvSpPr txBox="1"/>
          <p:nvPr/>
        </p:nvSpPr>
        <p:spPr>
          <a:xfrm>
            <a:off x="3347864" y="6309320"/>
            <a:ext cx="5032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※</a:t>
            </a:r>
            <a:r>
              <a:rPr kumimoji="1" lang="ja-JP" altLang="en-US"/>
              <a:t>「デバイスの安全な取り外し」が必要な理由</a:t>
            </a:r>
          </a:p>
        </p:txBody>
      </p:sp>
    </p:spTree>
    <p:extLst>
      <p:ext uri="{BB962C8B-B14F-4D97-AF65-F5344CB8AC3E}">
        <p14:creationId xmlns:p14="http://schemas.microsoft.com/office/powerpoint/2010/main" val="24640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BD8D019-4F6C-6B49-A239-B3C3017E90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Python</a:t>
            </a:r>
            <a:r>
              <a:rPr kumimoji="1" lang="ja-JP" altLang="en-US"/>
              <a:t>でのファイルオープン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83B4E86-7BA7-8F48-9923-A71A39FA630D}"/>
              </a:ext>
            </a:extLst>
          </p:cNvPr>
          <p:cNvSpPr txBox="1"/>
          <p:nvPr/>
        </p:nvSpPr>
        <p:spPr>
          <a:xfrm>
            <a:off x="323528" y="1268760"/>
            <a:ext cx="4998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Python</a:t>
            </a:r>
            <a:r>
              <a:rPr kumimoji="1" lang="ja-JP" altLang="en-US"/>
              <a:t>でファイルを開くには</a:t>
            </a:r>
            <a:r>
              <a:rPr kumimoji="1" lang="en-US" altLang="ja-JP"/>
              <a:t>open</a:t>
            </a:r>
            <a:r>
              <a:rPr kumimoji="1" lang="ja-JP" altLang="en-US"/>
              <a:t>関数を用いる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FE1F44A-B6F7-0841-85FF-BCFB3CFF4803}"/>
              </a:ext>
            </a:extLst>
          </p:cNvPr>
          <p:cNvSpPr/>
          <p:nvPr/>
        </p:nvSpPr>
        <p:spPr>
          <a:xfrm>
            <a:off x="539552" y="4869160"/>
            <a:ext cx="8208912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"filename"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     </a:t>
            </a:r>
            <a:r>
              <a:rPr lang="en" altLang="ja-JP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テキストモードかつ読み込み用に開く</a:t>
            </a:r>
            <a:endParaRPr lang="ja-JP" altLang="en-US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"filename"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"rt"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テキストモードかつ読み込み用に開く</a:t>
            </a:r>
            <a:endParaRPr lang="ja-JP" altLang="en-US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"filename"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"w"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 </a:t>
            </a:r>
            <a:r>
              <a:rPr lang="en" altLang="ja-JP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テキストモードかつ書き込み用に開く</a:t>
            </a:r>
            <a:endParaRPr lang="ja-JP" altLang="en-US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"filename"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"a"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 </a:t>
            </a:r>
            <a:r>
              <a:rPr lang="en" altLang="ja-JP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テキストモードかつ追記用に開く</a:t>
            </a:r>
            <a:endParaRPr lang="ja-JP" altLang="en-US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B8DB8B3-CB3B-C247-85AF-ED0692EB269A}"/>
              </a:ext>
            </a:extLst>
          </p:cNvPr>
          <p:cNvSpPr txBox="1"/>
          <p:nvPr/>
        </p:nvSpPr>
        <p:spPr>
          <a:xfrm>
            <a:off x="1547664" y="1772816"/>
            <a:ext cx="59608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open(</a:t>
            </a:r>
            <a:r>
              <a:rPr kumimoji="1" lang="ja-JP" altLang="en-US" sz="3200">
                <a:solidFill>
                  <a:srgbClr val="011893"/>
                </a:solidFill>
              </a:rPr>
              <a:t>ファイル名</a:t>
            </a:r>
            <a:r>
              <a:rPr kumimoji="1" lang="en-US" altLang="ja-JP" sz="3200"/>
              <a:t>, </a:t>
            </a:r>
            <a:r>
              <a:rPr kumimoji="1" lang="ja-JP" altLang="en-US" sz="3200">
                <a:solidFill>
                  <a:schemeClr val="accent1">
                    <a:lumMod val="75000"/>
                  </a:schemeClr>
                </a:solidFill>
              </a:rPr>
              <a:t>モード文字列</a:t>
            </a:r>
            <a:r>
              <a:rPr kumimoji="1" lang="en-US" altLang="ja-JP" sz="3200"/>
              <a:t>)</a:t>
            </a:r>
            <a:endParaRPr kumimoji="1" lang="ja-JP" altLang="en-US" sz="32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FCCA584-2703-7741-8A7C-BA2DC6A27BED}"/>
              </a:ext>
            </a:extLst>
          </p:cNvPr>
          <p:cNvSpPr txBox="1"/>
          <p:nvPr/>
        </p:nvSpPr>
        <p:spPr>
          <a:xfrm>
            <a:off x="467544" y="2636912"/>
            <a:ext cx="36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モード文字列</a:t>
            </a:r>
            <a:r>
              <a:rPr kumimoji="1" lang="en-US" altLang="ja-JP"/>
              <a:t> (</a:t>
            </a:r>
            <a:r>
              <a:rPr kumimoji="1" lang="ja-JP" altLang="en-US"/>
              <a:t>以下の組み合わせ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46247E3-8B35-B540-88E4-1E193ECDDD74}"/>
              </a:ext>
            </a:extLst>
          </p:cNvPr>
          <p:cNvSpPr/>
          <p:nvPr/>
        </p:nvSpPr>
        <p:spPr>
          <a:xfrm>
            <a:off x="1043608" y="3068960"/>
            <a:ext cx="44644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'r'</a:t>
            </a:r>
            <a:r>
              <a:rPr lang="en-US" altLang="ja-JP">
                <a:latin typeface="MS Gothic" panose="020B0609070205080204" pitchFamily="49" charset="-128"/>
                <a:ea typeface="MS Gothic" panose="020B0609070205080204" pitchFamily="49" charset="-128"/>
              </a:rPr>
              <a:t> </a:t>
            </a:r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 読み込み用に開く(デフォルト)</a:t>
            </a:r>
          </a:p>
          <a:p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'w' </a:t>
            </a:r>
            <a:r>
              <a:rPr lang="en-US" altLang="ja-JP">
                <a:latin typeface="MS Gothic" panose="020B0609070205080204" pitchFamily="49" charset="-128"/>
                <a:ea typeface="MS Gothic" panose="020B0609070205080204" pitchFamily="49" charset="-128"/>
              </a:rPr>
              <a:t> </a:t>
            </a:r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書き込み用に開く</a:t>
            </a:r>
          </a:p>
          <a:p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'a'</a:t>
            </a:r>
            <a:r>
              <a:rPr lang="en-US" altLang="ja-JP">
                <a:latin typeface="MS Gothic" panose="020B0609070205080204" pitchFamily="49" charset="-128"/>
                <a:ea typeface="MS Gothic" panose="020B0609070205080204" pitchFamily="49" charset="-128"/>
              </a:rPr>
              <a:t> </a:t>
            </a:r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 追記用に開く</a:t>
            </a:r>
          </a:p>
          <a:p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't' </a:t>
            </a:r>
            <a:r>
              <a:rPr lang="en-US" altLang="ja-JP">
                <a:latin typeface="MS Gothic" panose="020B0609070205080204" pitchFamily="49" charset="-128"/>
                <a:ea typeface="MS Gothic" panose="020B0609070205080204" pitchFamily="49" charset="-128"/>
              </a:rPr>
              <a:t> </a:t>
            </a:r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テキストモード(デフォルト)</a:t>
            </a:r>
          </a:p>
          <a:p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'b' </a:t>
            </a:r>
            <a:r>
              <a:rPr lang="en-US" altLang="ja-JP">
                <a:latin typeface="MS Gothic" panose="020B0609070205080204" pitchFamily="49" charset="-128"/>
                <a:ea typeface="MS Gothic" panose="020B0609070205080204" pitchFamily="49" charset="-128"/>
              </a:rPr>
              <a:t> </a:t>
            </a:r>
            <a:r>
              <a:rPr lang="ja-JP" altLang="en-US">
                <a:latin typeface="MS Gothic" panose="020B0609070205080204" pitchFamily="49" charset="-128"/>
                <a:ea typeface="MS Gothic" panose="020B0609070205080204" pitchFamily="49" charset="-128"/>
              </a:rPr>
              <a:t>バイナリモード</a:t>
            </a:r>
          </a:p>
        </p:txBody>
      </p:sp>
    </p:spTree>
    <p:extLst>
      <p:ext uri="{BB962C8B-B14F-4D97-AF65-F5344CB8AC3E}">
        <p14:creationId xmlns:p14="http://schemas.microsoft.com/office/powerpoint/2010/main" val="247564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ED1210A-6B1C-8B44-80C2-5CDF039753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テキストファイルの読み込み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968F3F3-6F8E-CE40-8594-E7DCBD767D07}"/>
              </a:ext>
            </a:extLst>
          </p:cNvPr>
          <p:cNvSpPr/>
          <p:nvPr/>
        </p:nvSpPr>
        <p:spPr>
          <a:xfrm>
            <a:off x="1403648" y="2420888"/>
            <a:ext cx="4572000" cy="1384995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sz="28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8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"test.txt"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sz="28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line </a:t>
            </a:r>
            <a:r>
              <a:rPr lang="en" altLang="ja-JP" sz="28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8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(line)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D9479C7-0A9F-EE42-9586-BDD671530318}"/>
              </a:ext>
            </a:extLst>
          </p:cNvPr>
          <p:cNvSpPr txBox="1"/>
          <p:nvPr/>
        </p:nvSpPr>
        <p:spPr>
          <a:xfrm>
            <a:off x="395536" y="1124744"/>
            <a:ext cx="74347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ファイルを読み込む方法はいくつかある</a:t>
            </a:r>
            <a:r>
              <a:rPr lang="ja-JP" altLang="en-US" sz="2800"/>
              <a:t>が</a:t>
            </a:r>
            <a:endParaRPr lang="en-US" altLang="ja-JP" sz="2800"/>
          </a:p>
          <a:p>
            <a:r>
              <a:rPr lang="ja-JP" altLang="en-US" sz="2800"/>
              <a:t>ファイルオブジェクトに</a:t>
            </a:r>
            <a:r>
              <a:rPr lang="en-US" altLang="ja-JP" sz="2800"/>
              <a:t>for</a:t>
            </a:r>
            <a:r>
              <a:rPr lang="ja-JP" altLang="en-US" sz="2800"/>
              <a:t>文を回すのが簡単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89F81DA-40CF-0945-B1A9-554B6367C412}"/>
              </a:ext>
            </a:extLst>
          </p:cNvPr>
          <p:cNvSpPr txBox="1"/>
          <p:nvPr/>
        </p:nvSpPr>
        <p:spPr>
          <a:xfrm>
            <a:off x="467544" y="4221088"/>
            <a:ext cx="75151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line</a:t>
            </a:r>
            <a:r>
              <a:rPr kumimoji="1" lang="ja-JP" altLang="en-US" sz="2800"/>
              <a:t>に一行ずつファイルの内容が渡されてくる</a:t>
            </a:r>
          </a:p>
        </p:txBody>
      </p:sp>
    </p:spTree>
    <p:extLst>
      <p:ext uri="{BB962C8B-B14F-4D97-AF65-F5344CB8AC3E}">
        <p14:creationId xmlns:p14="http://schemas.microsoft.com/office/powerpoint/2010/main" val="3023708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E94908F-6458-6345-AA07-AF2C4ADC7A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エラーメッセージの読み方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24FF7D2-AAB2-B046-B757-AE9E15B1CA15}"/>
              </a:ext>
            </a:extLst>
          </p:cNvPr>
          <p:cNvSpPr/>
          <p:nvPr/>
        </p:nvSpPr>
        <p:spPr>
          <a:xfrm>
            <a:off x="406400" y="1708556"/>
            <a:ext cx="8138160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dic = {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"Apple"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158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"Banana"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198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"Orange"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" altLang="ja-JP" sz="20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k, v </a:t>
            </a:r>
            <a:r>
              <a:rPr lang="en" altLang="ja-JP" sz="20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dic.items():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0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(k, v)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0868274-EEA3-1748-9B46-13D3D352B261}"/>
              </a:ext>
            </a:extLst>
          </p:cNvPr>
          <p:cNvSpPr txBox="1"/>
          <p:nvPr/>
        </p:nvSpPr>
        <p:spPr>
          <a:xfrm>
            <a:off x="314960" y="1107440"/>
            <a:ext cx="634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辞書のキーと要素一覧を表示するプログラム</a:t>
            </a:r>
          </a:p>
        </p:txBody>
      </p:sp>
      <p:sp>
        <p:nvSpPr>
          <p:cNvPr id="5" name="右矢印 4">
            <a:extLst>
              <a:ext uri="{FF2B5EF4-FFF2-40B4-BE49-F238E27FC236}">
                <a16:creationId xmlns:a16="http://schemas.microsoft.com/office/drawing/2014/main" id="{C0AFCDB5-267A-4C43-83A0-9BFDC3CDC1A2}"/>
              </a:ext>
            </a:extLst>
          </p:cNvPr>
          <p:cNvSpPr/>
          <p:nvPr/>
        </p:nvSpPr>
        <p:spPr>
          <a:xfrm>
            <a:off x="1391920" y="4236720"/>
            <a:ext cx="552918" cy="46736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935DFCC-185E-434D-AC9D-6E55480BDD8F}"/>
              </a:ext>
            </a:extLst>
          </p:cNvPr>
          <p:cNvSpPr/>
          <p:nvPr/>
        </p:nvSpPr>
        <p:spPr>
          <a:xfrm>
            <a:off x="2174240" y="3780135"/>
            <a:ext cx="305816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800">
                <a:effectLst/>
                <a:latin typeface="Monaco" pitchFamily="2" charset="0"/>
              </a:rPr>
              <a:t>Apple 158</a:t>
            </a:r>
          </a:p>
          <a:p>
            <a:r>
              <a:rPr lang="en" altLang="ja-JP" sz="2800">
                <a:effectLst/>
                <a:latin typeface="Monaco" pitchFamily="2" charset="0"/>
              </a:rPr>
              <a:t>Banana 198</a:t>
            </a:r>
          </a:p>
          <a:p>
            <a:r>
              <a:rPr lang="en" altLang="ja-JP" sz="2800">
                <a:effectLst/>
                <a:latin typeface="Monaco" pitchFamily="2" charset="0"/>
              </a:rPr>
              <a:t>Orange 100</a:t>
            </a:r>
          </a:p>
        </p:txBody>
      </p:sp>
    </p:spTree>
    <p:extLst>
      <p:ext uri="{BB962C8B-B14F-4D97-AF65-F5344CB8AC3E}">
        <p14:creationId xmlns:p14="http://schemas.microsoft.com/office/powerpoint/2010/main" val="100289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2B566ED-BB1E-7B46-B6F6-39584EC25A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ファイルのクローズと</a:t>
            </a:r>
            <a:r>
              <a:rPr kumimoji="1" lang="en-US" altLang="ja-JP"/>
              <a:t>with</a:t>
            </a:r>
            <a:r>
              <a:rPr kumimoji="1" lang="ja-JP" altLang="en-US"/>
              <a:t>構文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4FE5E91-A2AB-D44C-B213-6C261FE9866E}"/>
              </a:ext>
            </a:extLst>
          </p:cNvPr>
          <p:cNvSpPr/>
          <p:nvPr/>
        </p:nvSpPr>
        <p:spPr>
          <a:xfrm>
            <a:off x="611560" y="1844824"/>
            <a:ext cx="6552728" cy="83099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 =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"filename"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400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sz="2400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ファイルを開く</a:t>
            </a:r>
            <a:endParaRPr lang="ja-JP" altLang="en-US" sz="2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f.close() </a:t>
            </a:r>
            <a:r>
              <a:rPr lang="en" altLang="ja-JP" sz="2400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ja-JP" altLang="en-US" sz="2400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ファイルを閉じる</a:t>
            </a:r>
            <a:endParaRPr lang="ja-JP" altLang="en-US" sz="2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2AFDD2A-A61E-3F42-8045-23BD91DAF4E9}"/>
              </a:ext>
            </a:extLst>
          </p:cNvPr>
          <p:cNvSpPr txBox="1"/>
          <p:nvPr/>
        </p:nvSpPr>
        <p:spPr>
          <a:xfrm>
            <a:off x="251520" y="1196752"/>
            <a:ext cx="7603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open</a:t>
            </a:r>
            <a:r>
              <a:rPr lang="ja-JP" altLang="en-US" sz="2400"/>
              <a:t>で開いたファイルは、</a:t>
            </a:r>
            <a:r>
              <a:rPr lang="en-US" altLang="ja-JP" sz="2400"/>
              <a:t>close</a:t>
            </a:r>
            <a:r>
              <a:rPr lang="ja-JP" altLang="en-US" sz="2400"/>
              <a:t>で閉じることができる</a:t>
            </a:r>
            <a:endParaRPr kumimoji="1" lang="ja-JP" altLang="en-US" sz="24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BA2CB59-1C64-E04F-BB32-0BADC40BEA94}"/>
              </a:ext>
            </a:extLst>
          </p:cNvPr>
          <p:cNvSpPr txBox="1"/>
          <p:nvPr/>
        </p:nvSpPr>
        <p:spPr>
          <a:xfrm>
            <a:off x="1223120" y="5085184"/>
            <a:ext cx="79208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600"/>
              <a:t>※ </a:t>
            </a:r>
            <a:r>
              <a:rPr lang="ja-JP" altLang="en-US" sz="1600"/>
              <a:t>閉じ忘れてもプログラム終了時に閉じてくれるが、マメに閉じることが望ましい</a:t>
            </a:r>
            <a:endParaRPr kumimoji="1" lang="ja-JP" altLang="en-US" sz="16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CDFC02B-6B44-BC48-8E07-7443B71C91E6}"/>
              </a:ext>
            </a:extLst>
          </p:cNvPr>
          <p:cNvSpPr txBox="1"/>
          <p:nvPr/>
        </p:nvSpPr>
        <p:spPr>
          <a:xfrm>
            <a:off x="323528" y="3212976"/>
            <a:ext cx="83535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with</a:t>
            </a:r>
            <a:r>
              <a:rPr lang="ja-JP" altLang="en-US" sz="2400"/>
              <a:t>構文を使うと、</a:t>
            </a:r>
            <a:r>
              <a:rPr lang="en-US" altLang="ja-JP" sz="2400"/>
              <a:t>with</a:t>
            </a:r>
            <a:r>
              <a:rPr lang="ja-JP" altLang="en-US" sz="2400"/>
              <a:t>ブロックを抜ける際に自動で閉じる</a:t>
            </a:r>
            <a:endParaRPr kumimoji="1" lang="ja-JP" altLang="en-US" sz="24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2CFFF2C-B0D1-964D-91F0-65845210D48A}"/>
              </a:ext>
            </a:extLst>
          </p:cNvPr>
          <p:cNvSpPr/>
          <p:nvPr/>
        </p:nvSpPr>
        <p:spPr>
          <a:xfrm>
            <a:off x="683568" y="3789040"/>
            <a:ext cx="5256584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"test.txt"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line </a:t>
            </a:r>
            <a:r>
              <a:rPr lang="en" altLang="ja-JP" sz="2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(line)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D853662-80B4-8441-AF2C-CCA37DC3C8F7}"/>
              </a:ext>
            </a:extLst>
          </p:cNvPr>
          <p:cNvSpPr txBox="1"/>
          <p:nvPr/>
        </p:nvSpPr>
        <p:spPr>
          <a:xfrm>
            <a:off x="323528" y="5805264"/>
            <a:ext cx="85892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with</a:t>
            </a:r>
            <a:r>
              <a:rPr kumimoji="1" lang="ja-JP" altLang="en-US" sz="2000"/>
              <a:t>構文はファイル操作だけでなく「後片付け」が必要なものに使われる</a:t>
            </a:r>
          </a:p>
        </p:txBody>
      </p:sp>
    </p:spTree>
    <p:extLst>
      <p:ext uri="{BB962C8B-B14F-4D97-AF65-F5344CB8AC3E}">
        <p14:creationId xmlns:p14="http://schemas.microsoft.com/office/powerpoint/2010/main" val="148048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C26E96C-578B-004E-B89E-F75621DC24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Google Colab</a:t>
            </a:r>
            <a:r>
              <a:rPr kumimoji="1" lang="ja-JP" altLang="en-US"/>
              <a:t>とローカルファイル</a:t>
            </a:r>
          </a:p>
        </p:txBody>
      </p:sp>
      <p:sp>
        <p:nvSpPr>
          <p:cNvPr id="23" name="角丸四角形 22">
            <a:extLst>
              <a:ext uri="{FF2B5EF4-FFF2-40B4-BE49-F238E27FC236}">
                <a16:creationId xmlns:a16="http://schemas.microsoft.com/office/drawing/2014/main" id="{2F621248-0C22-1E4A-ABF9-B89CCF41086D}"/>
              </a:ext>
            </a:extLst>
          </p:cNvPr>
          <p:cNvSpPr/>
          <p:nvPr/>
        </p:nvSpPr>
        <p:spPr>
          <a:xfrm>
            <a:off x="457538" y="1772816"/>
            <a:ext cx="504056" cy="49010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E8B8346E-C3EF-C84F-9632-A7B59BC5A691}"/>
              </a:ext>
            </a:extLst>
          </p:cNvPr>
          <p:cNvSpPr/>
          <p:nvPr/>
        </p:nvSpPr>
        <p:spPr>
          <a:xfrm>
            <a:off x="899592" y="1772816"/>
            <a:ext cx="5951103" cy="4901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2FE88E3B-A2C7-114A-B7D4-9C61189FF3A0}"/>
              </a:ext>
            </a:extLst>
          </p:cNvPr>
          <p:cNvGrpSpPr/>
          <p:nvPr/>
        </p:nvGrpSpPr>
        <p:grpSpPr>
          <a:xfrm>
            <a:off x="538960" y="1883264"/>
            <a:ext cx="269205" cy="269205"/>
            <a:chOff x="245286" y="4918353"/>
            <a:chExt cx="958920" cy="958920"/>
          </a:xfrm>
        </p:grpSpPr>
        <p:sp>
          <p:nvSpPr>
            <p:cNvPr id="26" name="楕円 4">
              <a:extLst>
                <a:ext uri="{FF2B5EF4-FFF2-40B4-BE49-F238E27FC236}">
                  <a16:creationId xmlns:a16="http://schemas.microsoft.com/office/drawing/2014/main" id="{C0072EA3-5E4F-6D4E-B28D-E53AB2E07C80}"/>
                </a:ext>
              </a:extLst>
            </p:cNvPr>
            <p:cNvSpPr/>
            <p:nvPr/>
          </p:nvSpPr>
          <p:spPr>
            <a:xfrm>
              <a:off x="245286" y="4918353"/>
              <a:ext cx="958920" cy="95892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二等辺三角形 5">
              <a:extLst>
                <a:ext uri="{FF2B5EF4-FFF2-40B4-BE49-F238E27FC236}">
                  <a16:creationId xmlns:a16="http://schemas.microsoft.com/office/drawing/2014/main" id="{2541ED91-85C9-C44C-8258-58407A0A5BF6}"/>
                </a:ext>
              </a:extLst>
            </p:cNvPr>
            <p:cNvSpPr/>
            <p:nvPr/>
          </p:nvSpPr>
          <p:spPr>
            <a:xfrm rot="5400000">
              <a:off x="524954" y="5197492"/>
              <a:ext cx="492649" cy="400642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40CC452A-224A-B14D-9DE5-C469729FAD13}"/>
              </a:ext>
            </a:extLst>
          </p:cNvPr>
          <p:cNvSpPr/>
          <p:nvPr/>
        </p:nvSpPr>
        <p:spPr>
          <a:xfrm>
            <a:off x="899593" y="1875470"/>
            <a:ext cx="60292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srgbClr val="0000FF"/>
                </a:solidFill>
                <a:latin typeface="Courier New" panose="02070309020205020404" pitchFamily="49" charset="0"/>
              </a:rPr>
              <a:t>!</a:t>
            </a:r>
            <a:r>
              <a:rPr lang="en-US" altLang="ja-JP" sz="1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wget</a:t>
            </a:r>
            <a:r>
              <a:rPr lang="en-US" altLang="ja-JP" sz="12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ja-JP" sz="1200" u="sng" dirty="0">
                <a:solidFill>
                  <a:srgbClr val="000000"/>
                </a:solidFill>
                <a:latin typeface="Courier New" panose="02070309020205020404" pitchFamily="49" charset="0"/>
              </a:rPr>
              <a:t>https://kaityo256.github.io/python_zero/file/colortv.csv </a:t>
            </a:r>
            <a:endParaRPr lang="en-US" altLang="ja-JP" sz="1200" b="0" u="sng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25122CBC-8F1B-D94A-9BFC-FDC8462FBB9C}"/>
              </a:ext>
            </a:extLst>
          </p:cNvPr>
          <p:cNvSpPr txBox="1"/>
          <p:nvPr/>
        </p:nvSpPr>
        <p:spPr>
          <a:xfrm>
            <a:off x="1007309" y="1215843"/>
            <a:ext cx="397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Google </a:t>
            </a:r>
            <a:r>
              <a:rPr lang="en-US" altLang="ja-JP" dirty="0" err="1"/>
              <a:t>Colab</a:t>
            </a:r>
            <a:r>
              <a:rPr lang="ja-JP" altLang="en-US" dirty="0"/>
              <a:t>上でダウンロードを実行</a:t>
            </a:r>
            <a:endParaRPr kumimoji="1" lang="ja-JP" altLang="en-US" dirty="0"/>
          </a:p>
        </p:txBody>
      </p:sp>
      <p:pic>
        <p:nvPicPr>
          <p:cNvPr id="30" name="Picture 6" descr="ãµã¼ãã¼ã®ã¤ã©ã¹ã">
            <a:extLst>
              <a:ext uri="{FF2B5EF4-FFF2-40B4-BE49-F238E27FC236}">
                <a16:creationId xmlns:a16="http://schemas.microsoft.com/office/drawing/2014/main" id="{D3D7A211-5055-FD4C-8539-A0363AF16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996952"/>
            <a:ext cx="1248073" cy="116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65D99C93-DB7C-7345-9290-B2C71BDB0383}"/>
              </a:ext>
            </a:extLst>
          </p:cNvPr>
          <p:cNvSpPr txBox="1"/>
          <p:nvPr/>
        </p:nvSpPr>
        <p:spPr>
          <a:xfrm>
            <a:off x="179512" y="2564904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GitHub</a:t>
            </a:r>
            <a:r>
              <a:rPr kumimoji="1" lang="ja-JP" altLang="en-US" dirty="0"/>
              <a:t>のサーバ</a:t>
            </a:r>
          </a:p>
        </p:txBody>
      </p:sp>
      <p:pic>
        <p:nvPicPr>
          <p:cNvPr id="32" name="Picture 4" descr="ãã¡ã¤ã«ã¢ã¤ã³ã³ï¼ãã­ã¹ãï¼">
            <a:extLst>
              <a:ext uri="{FF2B5EF4-FFF2-40B4-BE49-F238E27FC236}">
                <a16:creationId xmlns:a16="http://schemas.microsoft.com/office/drawing/2014/main" id="{73065672-26F3-704A-831A-89B52AADE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746" y="5142814"/>
            <a:ext cx="548567" cy="637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角丸四角形 32">
            <a:extLst>
              <a:ext uri="{FF2B5EF4-FFF2-40B4-BE49-F238E27FC236}">
                <a16:creationId xmlns:a16="http://schemas.microsoft.com/office/drawing/2014/main" id="{43BB7A89-2C8A-784B-835C-2893CB968D59}"/>
              </a:ext>
            </a:extLst>
          </p:cNvPr>
          <p:cNvSpPr/>
          <p:nvPr/>
        </p:nvSpPr>
        <p:spPr>
          <a:xfrm>
            <a:off x="251520" y="4896620"/>
            <a:ext cx="1883870" cy="129533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961E2903-221A-2C45-98BB-67A4EA827DD3}"/>
              </a:ext>
            </a:extLst>
          </p:cNvPr>
          <p:cNvSpPr txBox="1"/>
          <p:nvPr/>
        </p:nvSpPr>
        <p:spPr>
          <a:xfrm>
            <a:off x="221688" y="417443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GitHub</a:t>
            </a:r>
            <a:r>
              <a:rPr lang="ja-JP" altLang="en-US" dirty="0"/>
              <a:t>サーバに</a:t>
            </a:r>
            <a:endParaRPr lang="en-US" altLang="ja-JP" dirty="0"/>
          </a:p>
          <a:p>
            <a:r>
              <a:rPr lang="ja-JP" altLang="en-US" dirty="0"/>
              <a:t>とってのローカル</a:t>
            </a:r>
            <a:endParaRPr kumimoji="1" lang="en-US" altLang="ja-JP" dirty="0"/>
          </a:p>
        </p:txBody>
      </p:sp>
      <p:pic>
        <p:nvPicPr>
          <p:cNvPr id="35" name="Picture 6" descr="ãµã¼ãã¼ã®ã¤ã©ã¹ã">
            <a:extLst>
              <a:ext uri="{FF2B5EF4-FFF2-40B4-BE49-F238E27FC236}">
                <a16:creationId xmlns:a16="http://schemas.microsoft.com/office/drawing/2014/main" id="{3C4D9E95-6B83-1842-B959-15B167A22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1491" y="2810134"/>
            <a:ext cx="1248073" cy="116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D673B57D-65F6-2D41-A6C5-0B06A06786BB}"/>
              </a:ext>
            </a:extLst>
          </p:cNvPr>
          <p:cNvSpPr txBox="1"/>
          <p:nvPr/>
        </p:nvSpPr>
        <p:spPr>
          <a:xfrm>
            <a:off x="5343622" y="2474691"/>
            <a:ext cx="2587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Google Colab</a:t>
            </a:r>
            <a:r>
              <a:rPr kumimoji="1" lang="ja-JP" altLang="en-US" dirty="0"/>
              <a:t>のサーバ</a:t>
            </a:r>
          </a:p>
        </p:txBody>
      </p:sp>
      <p:pic>
        <p:nvPicPr>
          <p:cNvPr id="37" name="Picture 4" descr="ãã¡ã¤ã«ã¢ã¤ã³ã³ï¼ãã­ã¹ãï¼">
            <a:extLst>
              <a:ext uri="{FF2B5EF4-FFF2-40B4-BE49-F238E27FC236}">
                <a16:creationId xmlns:a16="http://schemas.microsoft.com/office/drawing/2014/main" id="{6117CE16-0910-2D49-8413-4DB84B8CA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5499" y="5157192"/>
            <a:ext cx="548567" cy="637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角丸四角形 37">
            <a:extLst>
              <a:ext uri="{FF2B5EF4-FFF2-40B4-BE49-F238E27FC236}">
                <a16:creationId xmlns:a16="http://schemas.microsoft.com/office/drawing/2014/main" id="{28B25A9A-8F36-8F4F-9DDF-4AAA1D69CA55}"/>
              </a:ext>
            </a:extLst>
          </p:cNvPr>
          <p:cNvSpPr/>
          <p:nvPr/>
        </p:nvSpPr>
        <p:spPr>
          <a:xfrm>
            <a:off x="4748167" y="4896620"/>
            <a:ext cx="3637352" cy="129533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7DAF141D-B17D-0F4A-8266-AFC3E22CC025}"/>
              </a:ext>
            </a:extLst>
          </p:cNvPr>
          <p:cNvSpPr txBox="1"/>
          <p:nvPr/>
        </p:nvSpPr>
        <p:spPr>
          <a:xfrm>
            <a:off x="5387674" y="4161019"/>
            <a:ext cx="23583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Google Colab</a:t>
            </a:r>
            <a:r>
              <a:rPr kumimoji="1" lang="ja-JP" altLang="en-US" dirty="0"/>
              <a:t>サーバ</a:t>
            </a:r>
            <a:r>
              <a:rPr lang="ja-JP" altLang="en-US" dirty="0"/>
              <a:t>に</a:t>
            </a:r>
            <a:endParaRPr lang="en-US" altLang="ja-JP" dirty="0"/>
          </a:p>
          <a:p>
            <a:r>
              <a:rPr lang="ja-JP" altLang="en-US" dirty="0"/>
              <a:t>とってのローカル</a:t>
            </a:r>
            <a:endParaRPr kumimoji="1" lang="en-US" altLang="ja-JP" dirty="0"/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F2454763-F0C9-7C41-8BAB-A59BC342644F}"/>
              </a:ext>
            </a:extLst>
          </p:cNvPr>
          <p:cNvCxnSpPr>
            <a:stCxn id="32" idx="3"/>
            <a:endCxn id="37" idx="1"/>
          </p:cNvCxnSpPr>
          <p:nvPr/>
        </p:nvCxnSpPr>
        <p:spPr>
          <a:xfrm>
            <a:off x="1474313" y="5461337"/>
            <a:ext cx="3791186" cy="1437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0902175A-B3B8-DE45-90BE-8060F88538BA}"/>
              </a:ext>
            </a:extLst>
          </p:cNvPr>
          <p:cNvSpPr txBox="1"/>
          <p:nvPr/>
        </p:nvSpPr>
        <p:spPr>
          <a:xfrm>
            <a:off x="2699792" y="5517232"/>
            <a:ext cx="17187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GitHub</a:t>
            </a:r>
            <a:r>
              <a:rPr kumimoji="1" lang="ja-JP" altLang="en-US" dirty="0"/>
              <a:t>から</a:t>
            </a:r>
            <a:endParaRPr kumimoji="1" lang="en-US" altLang="ja-JP" dirty="0"/>
          </a:p>
          <a:p>
            <a:r>
              <a:rPr lang="en-US" altLang="ja-JP" dirty="0"/>
              <a:t>Google Colab</a:t>
            </a:r>
            <a:r>
              <a:rPr lang="ja-JP" altLang="en-US" dirty="0"/>
              <a:t>に</a:t>
            </a:r>
            <a:endParaRPr lang="en-US" altLang="ja-JP" dirty="0"/>
          </a:p>
          <a:p>
            <a:r>
              <a:rPr lang="ja-JP" altLang="en-US" dirty="0"/>
              <a:t>ダウンロード</a:t>
            </a:r>
            <a:endParaRPr kumimoji="1" lang="ja-JP" altLang="en-US" dirty="0"/>
          </a:p>
        </p:txBody>
      </p:sp>
      <p:pic>
        <p:nvPicPr>
          <p:cNvPr id="43" name="Picture 2" descr="ãã­ã°ã©ãã³ã°ãããäººã®ã¤ã©ã¹ãï¼ç·æ§ï¼">
            <a:extLst>
              <a:ext uri="{FF2B5EF4-FFF2-40B4-BE49-F238E27FC236}">
                <a16:creationId xmlns:a16="http://schemas.microsoft.com/office/drawing/2014/main" id="{B0EC717A-175D-AA4F-B5C1-C9A4CA8EF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340768"/>
            <a:ext cx="1153396" cy="104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ãã¡ã¤ã«ã¢ã¤ã³ã³ï¼ãã©ã³ã¯ï¼">
            <a:extLst>
              <a:ext uri="{FF2B5EF4-FFF2-40B4-BE49-F238E27FC236}">
                <a16:creationId xmlns:a16="http://schemas.microsoft.com/office/drawing/2014/main" id="{1B9CC80C-9B41-354A-914E-F9150607B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473" y="5157192"/>
            <a:ext cx="545732" cy="633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8682A124-24CB-7641-80BE-D5E837C2D67F}"/>
              </a:ext>
            </a:extLst>
          </p:cNvPr>
          <p:cNvSpPr txBox="1"/>
          <p:nvPr/>
        </p:nvSpPr>
        <p:spPr>
          <a:xfrm>
            <a:off x="501735" y="5773122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データファイル</a:t>
            </a: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CBE06277-CCC3-B747-9EC2-5EB7B62F4D92}"/>
              </a:ext>
            </a:extLst>
          </p:cNvPr>
          <p:cNvSpPr txBox="1"/>
          <p:nvPr/>
        </p:nvSpPr>
        <p:spPr>
          <a:xfrm>
            <a:off x="4824734" y="5773122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データファイル</a:t>
            </a: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AAC18517-507A-244A-AC8A-54C76C59E6D5}"/>
              </a:ext>
            </a:extLst>
          </p:cNvPr>
          <p:cNvSpPr txBox="1"/>
          <p:nvPr/>
        </p:nvSpPr>
        <p:spPr>
          <a:xfrm>
            <a:off x="6994801" y="5773122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プログラム</a:t>
            </a:r>
          </a:p>
        </p:txBody>
      </p: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E65DCAE8-DC5E-BE48-A2E9-CE71BD997857}"/>
              </a:ext>
            </a:extLst>
          </p:cNvPr>
          <p:cNvCxnSpPr/>
          <p:nvPr/>
        </p:nvCxnSpPr>
        <p:spPr>
          <a:xfrm>
            <a:off x="5921740" y="5302426"/>
            <a:ext cx="12007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5819A513-D0BA-644A-9D53-5F06F354DAA0}"/>
              </a:ext>
            </a:extLst>
          </p:cNvPr>
          <p:cNvCxnSpPr/>
          <p:nvPr/>
        </p:nvCxnSpPr>
        <p:spPr>
          <a:xfrm flipH="1" flipV="1">
            <a:off x="5921740" y="5579515"/>
            <a:ext cx="1200728" cy="461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232EB0E7-D614-8E4B-A79C-E0A97D2854D2}"/>
              </a:ext>
            </a:extLst>
          </p:cNvPr>
          <p:cNvSpPr txBox="1"/>
          <p:nvPr/>
        </p:nvSpPr>
        <p:spPr>
          <a:xfrm>
            <a:off x="4883533" y="6380941"/>
            <a:ext cx="3743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Google Colab</a:t>
            </a:r>
            <a:r>
              <a:rPr lang="ja-JP" altLang="en-US" dirty="0"/>
              <a:t>のローカルで読み書き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80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ACF0AEE-3ACB-0E47-BA52-304A9BFC71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CSV</a:t>
            </a:r>
            <a:r>
              <a:rPr kumimoji="1" lang="ja-JP" altLang="en-US"/>
              <a:t>ファイルの扱い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F9F8C3D-9671-984F-BA2B-753AE13F092D}"/>
              </a:ext>
            </a:extLst>
          </p:cNvPr>
          <p:cNvSpPr txBox="1"/>
          <p:nvPr/>
        </p:nvSpPr>
        <p:spPr>
          <a:xfrm>
            <a:off x="179512" y="836712"/>
            <a:ext cx="1925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/>
              <a:t>CSV</a:t>
            </a:r>
            <a:r>
              <a:rPr kumimoji="1" lang="ja-JP" altLang="en-US" sz="3600"/>
              <a:t>とは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FC8C867-0605-EE47-884B-2D2AECEECE49}"/>
              </a:ext>
            </a:extLst>
          </p:cNvPr>
          <p:cNvSpPr txBox="1"/>
          <p:nvPr/>
        </p:nvSpPr>
        <p:spPr>
          <a:xfrm>
            <a:off x="611560" y="1556792"/>
            <a:ext cx="78037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Comma-separated Values</a:t>
            </a:r>
            <a:r>
              <a:rPr kumimoji="1" lang="ja-JP" altLang="en-US" sz="2800"/>
              <a:t>の略</a:t>
            </a:r>
            <a:endParaRPr kumimoji="1" lang="en-US" altLang="ja-JP" sz="2800"/>
          </a:p>
          <a:p>
            <a:r>
              <a:rPr lang="ja-JP" altLang="en-US" sz="2800"/>
              <a:t>コンマ「</a:t>
            </a:r>
            <a:r>
              <a:rPr lang="en-US" altLang="ja-JP" sz="2800"/>
              <a:t>,</a:t>
            </a:r>
            <a:r>
              <a:rPr lang="ja-JP" altLang="en-US" sz="2800"/>
              <a:t>」で値が区切られたテキストファイル</a:t>
            </a:r>
            <a:endParaRPr kumimoji="1" lang="ja-JP" altLang="en-US" sz="28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CC13B98-1866-5347-825D-C3E24B766BE1}"/>
              </a:ext>
            </a:extLst>
          </p:cNvPr>
          <p:cNvSpPr txBox="1"/>
          <p:nvPr/>
        </p:nvSpPr>
        <p:spPr>
          <a:xfrm>
            <a:off x="539552" y="5805264"/>
            <a:ext cx="8002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タブ文字で区切られたファイルも</a:t>
            </a:r>
            <a:r>
              <a:rPr kumimoji="1" lang="en-US" altLang="ja-JP" sz="2800"/>
              <a:t>CSV</a:t>
            </a:r>
            <a:r>
              <a:rPr kumimoji="1" lang="ja-JP" altLang="en-US" sz="2800"/>
              <a:t>と呼ばれる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BEC8B56-A59E-584C-9DE7-F68ABA72AEED}"/>
              </a:ext>
            </a:extLst>
          </p:cNvPr>
          <p:cNvSpPr txBox="1"/>
          <p:nvPr/>
        </p:nvSpPr>
        <p:spPr>
          <a:xfrm>
            <a:off x="2627784" y="2636912"/>
            <a:ext cx="3341171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学籍番号</a:t>
            </a:r>
            <a:r>
              <a:rPr kumimoji="1" lang="en-US" altLang="ja-JP" sz="2800"/>
              <a:t>,</a:t>
            </a:r>
            <a:r>
              <a:rPr kumimoji="1" lang="ja-JP" altLang="en-US" sz="2800"/>
              <a:t>名前</a:t>
            </a:r>
            <a:r>
              <a:rPr kumimoji="1" lang="en-US" altLang="ja-JP" sz="2800"/>
              <a:t>,</a:t>
            </a:r>
            <a:r>
              <a:rPr kumimoji="1" lang="ja-JP" altLang="en-US" sz="2800"/>
              <a:t>成績</a:t>
            </a:r>
            <a:endParaRPr kumimoji="1" lang="en-US" altLang="ja-JP" sz="2800"/>
          </a:p>
          <a:p>
            <a:r>
              <a:rPr lang="en-US" altLang="ja-JP" sz="2800"/>
              <a:t>1, </a:t>
            </a:r>
            <a:r>
              <a:rPr lang="ja-JP" altLang="en-US" sz="2800"/>
              <a:t>成績太郎</a:t>
            </a:r>
            <a:r>
              <a:rPr lang="en-US" altLang="ja-JP" sz="2800"/>
              <a:t>, B</a:t>
            </a:r>
          </a:p>
          <a:p>
            <a:r>
              <a:rPr kumimoji="1" lang="en-US" altLang="ja-JP" sz="2800"/>
              <a:t>2, </a:t>
            </a:r>
            <a:r>
              <a:rPr kumimoji="1" lang="ja-JP" altLang="en-US" sz="2800"/>
              <a:t>成績花子</a:t>
            </a:r>
            <a:r>
              <a:rPr kumimoji="1" lang="en-US" altLang="ja-JP" sz="2800"/>
              <a:t>,A</a:t>
            </a:r>
          </a:p>
          <a:p>
            <a:r>
              <a:rPr lang="en-US" altLang="ja-JP" sz="2800"/>
              <a:t>3, </a:t>
            </a:r>
            <a:r>
              <a:rPr lang="ja-JP" altLang="en-US" sz="2800"/>
              <a:t>落第次郎</a:t>
            </a:r>
            <a:r>
              <a:rPr lang="en-US" altLang="ja-JP" sz="2800"/>
              <a:t>,D</a:t>
            </a:r>
          </a:p>
          <a:p>
            <a:r>
              <a:rPr kumimoji="1" lang="en-US" altLang="ja-JP" sz="2800"/>
              <a:t>4,</a:t>
            </a:r>
            <a:r>
              <a:rPr lang="ja-JP" altLang="en-US" sz="2800"/>
              <a:t>出木杉英才</a:t>
            </a:r>
            <a:r>
              <a:rPr lang="en-US" altLang="ja-JP" sz="2800"/>
              <a:t>,S</a:t>
            </a:r>
          </a:p>
          <a:p>
            <a:r>
              <a:rPr lang="en-US" altLang="ja-JP" sz="2800"/>
              <a:t>....</a:t>
            </a:r>
            <a:endParaRPr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362521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A2C2E83-2FA5-8C45-9593-A139F13DE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CSV</a:t>
            </a:r>
            <a:r>
              <a:rPr kumimoji="1" lang="ja-JP" altLang="en-US"/>
              <a:t>ファイルの読み込み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7AEAE50-1675-4341-971D-514786A51AA0}"/>
              </a:ext>
            </a:extLst>
          </p:cNvPr>
          <p:cNvSpPr txBox="1"/>
          <p:nvPr/>
        </p:nvSpPr>
        <p:spPr>
          <a:xfrm>
            <a:off x="971600" y="2924944"/>
            <a:ext cx="3341171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学籍番号</a:t>
            </a:r>
            <a:r>
              <a:rPr kumimoji="1" lang="en-US" altLang="ja-JP" sz="2800"/>
              <a:t>,</a:t>
            </a:r>
            <a:r>
              <a:rPr kumimoji="1" lang="ja-JP" altLang="en-US" sz="2800"/>
              <a:t>名前</a:t>
            </a:r>
            <a:r>
              <a:rPr kumimoji="1" lang="en-US" altLang="ja-JP" sz="2800"/>
              <a:t>,</a:t>
            </a:r>
            <a:r>
              <a:rPr kumimoji="1" lang="ja-JP" altLang="en-US" sz="2800"/>
              <a:t>成績</a:t>
            </a:r>
            <a:endParaRPr kumimoji="1" lang="en-US" altLang="ja-JP" sz="2800"/>
          </a:p>
          <a:p>
            <a:r>
              <a:rPr lang="en-US" altLang="ja-JP" sz="2800"/>
              <a:t>1, </a:t>
            </a:r>
            <a:r>
              <a:rPr lang="ja-JP" altLang="en-US" sz="2800"/>
              <a:t>成績太郎</a:t>
            </a:r>
            <a:r>
              <a:rPr lang="en-US" altLang="ja-JP" sz="2800"/>
              <a:t>, B</a:t>
            </a:r>
          </a:p>
          <a:p>
            <a:r>
              <a:rPr kumimoji="1" lang="en-US" altLang="ja-JP" sz="2800"/>
              <a:t>2, </a:t>
            </a:r>
            <a:r>
              <a:rPr kumimoji="1" lang="ja-JP" altLang="en-US" sz="2800"/>
              <a:t>成績花子</a:t>
            </a:r>
            <a:r>
              <a:rPr kumimoji="1" lang="en-US" altLang="ja-JP" sz="2800"/>
              <a:t>,A</a:t>
            </a:r>
          </a:p>
          <a:p>
            <a:r>
              <a:rPr lang="en-US" altLang="ja-JP" sz="2800"/>
              <a:t>3, </a:t>
            </a:r>
            <a:r>
              <a:rPr lang="ja-JP" altLang="en-US" sz="2800"/>
              <a:t>落第次郎</a:t>
            </a:r>
            <a:r>
              <a:rPr lang="en-US" altLang="ja-JP" sz="2800"/>
              <a:t>,D</a:t>
            </a:r>
          </a:p>
          <a:p>
            <a:r>
              <a:rPr kumimoji="1" lang="en-US" altLang="ja-JP" sz="2800"/>
              <a:t>4,</a:t>
            </a:r>
            <a:r>
              <a:rPr lang="ja-JP" altLang="en-US" sz="2800"/>
              <a:t>出木杉英才</a:t>
            </a:r>
            <a:r>
              <a:rPr lang="en-US" altLang="ja-JP" sz="2800"/>
              <a:t>,S</a:t>
            </a:r>
          </a:p>
          <a:p>
            <a:r>
              <a:rPr lang="en-US" altLang="ja-JP" sz="2800"/>
              <a:t>....</a:t>
            </a:r>
            <a:endParaRPr lang="ja-JP" altLang="en-US" sz="280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6164E9F-9BAC-4841-B17E-CC5636B73A92}"/>
              </a:ext>
            </a:extLst>
          </p:cNvPr>
          <p:cNvSpPr/>
          <p:nvPr/>
        </p:nvSpPr>
        <p:spPr>
          <a:xfrm>
            <a:off x="971600" y="1628800"/>
            <a:ext cx="5256584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"data.csv"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line </a:t>
            </a:r>
            <a:r>
              <a:rPr lang="en" altLang="ja-JP" sz="2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a = line.split(</a:t>
            </a:r>
            <a:r>
              <a:rPr lang="en" altLang="ja-JP" sz="24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","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015E917-A0C8-FC40-99F6-5F6C4004A7CF}"/>
              </a:ext>
            </a:extLst>
          </p:cNvPr>
          <p:cNvSpPr txBox="1"/>
          <p:nvPr/>
        </p:nvSpPr>
        <p:spPr>
          <a:xfrm>
            <a:off x="179512" y="1052736"/>
            <a:ext cx="4722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コンマ区切りを「バラす」のには</a:t>
            </a:r>
            <a:r>
              <a:rPr kumimoji="1" lang="en-US" altLang="ja-JP"/>
              <a:t>split</a:t>
            </a:r>
            <a:r>
              <a:rPr kumimoji="1" lang="ja-JP" altLang="en-US"/>
              <a:t>を使う</a:t>
            </a:r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54C574AC-4A32-D048-A37A-9CEAEE53B568}"/>
              </a:ext>
            </a:extLst>
          </p:cNvPr>
          <p:cNvSpPr/>
          <p:nvPr/>
        </p:nvSpPr>
        <p:spPr>
          <a:xfrm>
            <a:off x="1043608" y="3861048"/>
            <a:ext cx="2376264" cy="43204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8DB6CF4E-68C3-1849-8F73-C273C08E0CA4}"/>
              </a:ext>
            </a:extLst>
          </p:cNvPr>
          <p:cNvCxnSpPr/>
          <p:nvPr/>
        </p:nvCxnSpPr>
        <p:spPr>
          <a:xfrm>
            <a:off x="3419872" y="4077072"/>
            <a:ext cx="14401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26B3A5A-4470-2D4B-B528-708E02099949}"/>
              </a:ext>
            </a:extLst>
          </p:cNvPr>
          <p:cNvSpPr txBox="1"/>
          <p:nvPr/>
        </p:nvSpPr>
        <p:spPr>
          <a:xfrm>
            <a:off x="4860032" y="3789040"/>
            <a:ext cx="766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line</a:t>
            </a:r>
            <a:endParaRPr kumimoji="1" lang="ja-JP" altLang="en-US" sz="320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5480552-AEA4-1646-A64A-C906A7DBA119}"/>
              </a:ext>
            </a:extLst>
          </p:cNvPr>
          <p:cNvSpPr txBox="1"/>
          <p:nvPr/>
        </p:nvSpPr>
        <p:spPr>
          <a:xfrm>
            <a:off x="971600" y="5805264"/>
            <a:ext cx="2191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line.split(",")</a:t>
            </a:r>
            <a:endParaRPr kumimoji="1" lang="ja-JP" altLang="en-US" sz="3200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0A3A25BB-00A8-EC4D-B788-AC170120C8F4}"/>
              </a:ext>
            </a:extLst>
          </p:cNvPr>
          <p:cNvSpPr/>
          <p:nvPr/>
        </p:nvSpPr>
        <p:spPr>
          <a:xfrm>
            <a:off x="3779912" y="5805264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800" dirty="0">
                <a:effectLst/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['2', '</a:t>
            </a:r>
            <a:r>
              <a:rPr lang="ja-JP" altLang="en-US" sz="2800" dirty="0">
                <a:effectLst/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成績花子</a:t>
            </a:r>
            <a:r>
              <a:rPr lang="en-US" altLang="ja-JP" sz="2800" dirty="0">
                <a:effectLst/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', '</a:t>
            </a:r>
            <a:r>
              <a:rPr lang="en" altLang="ja-JP" sz="2800" dirty="0">
                <a:effectLst/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B\n']</a:t>
            </a:r>
          </a:p>
        </p:txBody>
      </p:sp>
      <p:sp>
        <p:nvSpPr>
          <p:cNvPr id="13" name="下矢印 12">
            <a:extLst>
              <a:ext uri="{FF2B5EF4-FFF2-40B4-BE49-F238E27FC236}">
                <a16:creationId xmlns:a16="http://schemas.microsoft.com/office/drawing/2014/main" id="{37BC08CF-458F-B741-A7AE-C573A698B9B8}"/>
              </a:ext>
            </a:extLst>
          </p:cNvPr>
          <p:cNvSpPr/>
          <p:nvPr/>
        </p:nvSpPr>
        <p:spPr>
          <a:xfrm rot="16200000">
            <a:off x="3200533" y="5880587"/>
            <a:ext cx="412260" cy="40563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28B4612-82D1-4A4B-B7F4-3E401B1B8F9E}"/>
              </a:ext>
            </a:extLst>
          </p:cNvPr>
          <p:cNvSpPr txBox="1"/>
          <p:nvPr/>
        </p:nvSpPr>
        <p:spPr>
          <a:xfrm>
            <a:off x="5580112" y="5013176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改行が含まれることに注意</a:t>
            </a:r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0FEEFD6-BA60-934C-B176-65B274A3B8E7}"/>
              </a:ext>
            </a:extLst>
          </p:cNvPr>
          <p:cNvCxnSpPr>
            <a:cxnSpLocks/>
          </p:cNvCxnSpPr>
          <p:nvPr/>
        </p:nvCxnSpPr>
        <p:spPr>
          <a:xfrm>
            <a:off x="7521823" y="5373216"/>
            <a:ext cx="1" cy="42275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1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F244CE44-CEF5-994B-9A80-81B2B3B0B0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課題</a:t>
            </a:r>
            <a:r>
              <a:rPr kumimoji="1" lang="en-US" altLang="ja-JP"/>
              <a:t>1:</a:t>
            </a:r>
            <a:r>
              <a:rPr kumimoji="1" lang="ja-JP" altLang="en-US"/>
              <a:t>人口地図の作成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DAE131A-FD75-9748-B830-7AA708204584}"/>
              </a:ext>
            </a:extLst>
          </p:cNvPr>
          <p:cNvSpPr txBox="1"/>
          <p:nvPr/>
        </p:nvSpPr>
        <p:spPr>
          <a:xfrm>
            <a:off x="251520" y="1052736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どこにどれだけ人が住んでいるかを可視化したい</a:t>
            </a:r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38DA564B-C949-2A4B-B97E-4E602090FFC6}"/>
              </a:ext>
            </a:extLst>
          </p:cNvPr>
          <p:cNvGrpSpPr/>
          <p:nvPr/>
        </p:nvGrpSpPr>
        <p:grpSpPr>
          <a:xfrm>
            <a:off x="2627784" y="1988840"/>
            <a:ext cx="3240360" cy="3240360"/>
            <a:chOff x="2555776" y="1628800"/>
            <a:chExt cx="2710160" cy="271016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C6843ECA-1D89-9C44-B34D-0F3794A9E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5776" y="1628800"/>
              <a:ext cx="2710160" cy="2710160"/>
            </a:xfrm>
            <a:prstGeom prst="rect">
              <a:avLst/>
            </a:prstGeom>
          </p:spPr>
        </p:pic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0B954E7C-3ACE-A847-87F5-08777709F636}"/>
                </a:ext>
              </a:extLst>
            </p:cNvPr>
            <p:cNvSpPr/>
            <p:nvPr/>
          </p:nvSpPr>
          <p:spPr>
            <a:xfrm>
              <a:off x="4355976" y="3212976"/>
              <a:ext cx="288032" cy="28803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5FA0FDE8-0773-EB40-A5C1-B62DCC032CED}"/>
                </a:ext>
              </a:extLst>
            </p:cNvPr>
            <p:cNvSpPr/>
            <p:nvPr/>
          </p:nvSpPr>
          <p:spPr>
            <a:xfrm>
              <a:off x="3707904" y="3284984"/>
              <a:ext cx="216024" cy="21602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D4E26F04-3210-E645-A3D3-FDA13FEAF272}"/>
                </a:ext>
              </a:extLst>
            </p:cNvPr>
            <p:cNvSpPr/>
            <p:nvPr/>
          </p:nvSpPr>
          <p:spPr>
            <a:xfrm>
              <a:off x="4499992" y="2780928"/>
              <a:ext cx="144016" cy="14401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円/楕円 7">
              <a:extLst>
                <a:ext uri="{FF2B5EF4-FFF2-40B4-BE49-F238E27FC236}">
                  <a16:creationId xmlns:a16="http://schemas.microsoft.com/office/drawing/2014/main" id="{E1311C23-1798-874B-B90D-FF3E692C90CD}"/>
                </a:ext>
              </a:extLst>
            </p:cNvPr>
            <p:cNvSpPr/>
            <p:nvPr/>
          </p:nvSpPr>
          <p:spPr>
            <a:xfrm>
              <a:off x="4283968" y="2132856"/>
              <a:ext cx="144016" cy="14401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36AE2572-60E4-F340-9215-9B2382E1D54E}"/>
                </a:ext>
              </a:extLst>
            </p:cNvPr>
            <p:cNvSpPr/>
            <p:nvPr/>
          </p:nvSpPr>
          <p:spPr>
            <a:xfrm>
              <a:off x="2915816" y="3501008"/>
              <a:ext cx="216024" cy="21602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5F0EA96A-639D-7845-81A2-7EAABE2E427F}"/>
                </a:ext>
              </a:extLst>
            </p:cNvPr>
            <p:cNvSpPr/>
            <p:nvPr/>
          </p:nvSpPr>
          <p:spPr>
            <a:xfrm>
              <a:off x="4067944" y="3356992"/>
              <a:ext cx="144016" cy="14401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FC6B063-20ED-064C-904F-679251A71221}"/>
              </a:ext>
            </a:extLst>
          </p:cNvPr>
          <p:cNvSpPr txBox="1"/>
          <p:nvPr/>
        </p:nvSpPr>
        <p:spPr>
          <a:xfrm>
            <a:off x="683568" y="5445224"/>
            <a:ext cx="73661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必要な情報の形は「経度</a:t>
            </a:r>
            <a:r>
              <a:rPr kumimoji="1" lang="en-US" altLang="ja-JP" sz="2800"/>
              <a:t>, </a:t>
            </a:r>
            <a:r>
              <a:rPr kumimoji="1" lang="ja-JP" altLang="en-US" sz="2800"/>
              <a:t>緯度</a:t>
            </a:r>
            <a:r>
              <a:rPr kumimoji="1" lang="en-US" altLang="ja-JP" sz="2800"/>
              <a:t>, </a:t>
            </a:r>
            <a:r>
              <a:rPr kumimoji="1" lang="ja-JP" altLang="en-US" sz="2800"/>
              <a:t>人口」</a:t>
            </a:r>
            <a:endParaRPr kumimoji="1" lang="en-US" altLang="ja-JP" sz="2800"/>
          </a:p>
          <a:p>
            <a:r>
              <a:rPr lang="ja-JP" altLang="en-US" sz="2800"/>
              <a:t>手に入るのは「人口データ」「位置データ」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1421268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2EA4844-7239-304E-AF3A-1FADA5CC33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課題</a:t>
            </a:r>
            <a:r>
              <a:rPr kumimoji="1" lang="en-US" altLang="ja-JP"/>
              <a:t>1</a:t>
            </a:r>
            <a:r>
              <a:rPr kumimoji="1" lang="ja-JP" altLang="en-US"/>
              <a:t>：人口地図の作成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8834FE2-4F0B-074C-AE9F-10ACC02C1DDA}"/>
              </a:ext>
            </a:extLst>
          </p:cNvPr>
          <p:cNvSpPr txBox="1"/>
          <p:nvPr/>
        </p:nvSpPr>
        <p:spPr>
          <a:xfrm>
            <a:off x="2915816" y="1052736"/>
            <a:ext cx="3361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我々が持っている情報</a:t>
            </a:r>
            <a:endParaRPr kumimoji="1" lang="en-US" altLang="ja-JP" sz="240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F1210C2-72C5-C643-B61F-9F2FD89EB4E6}"/>
              </a:ext>
            </a:extLst>
          </p:cNvPr>
          <p:cNvSpPr/>
          <p:nvPr/>
        </p:nvSpPr>
        <p:spPr>
          <a:xfrm>
            <a:off x="467544" y="2204864"/>
            <a:ext cx="36004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</a:t>
            </a:r>
            <a:r>
              <a:rPr lang="en-US" altLang="ja-JP"/>
              <a:t>,1884939</a:t>
            </a:r>
          </a:p>
          <a:p>
            <a:r>
              <a:rPr lang="en-US" altLang="ja-JP"/>
              <a:t>01101,</a:t>
            </a:r>
            <a:r>
              <a:rPr lang="ja-JP" altLang="en-US"/>
              <a:t>札幌市中央区</a:t>
            </a:r>
            <a:r>
              <a:rPr lang="en-US" altLang="ja-JP"/>
              <a:t>,206252</a:t>
            </a:r>
          </a:p>
          <a:p>
            <a:r>
              <a:rPr lang="en-US" altLang="ja-JP"/>
              <a:t>01102,</a:t>
            </a:r>
            <a:r>
              <a:rPr lang="ja-JP" altLang="en-US"/>
              <a:t>札幌市北区</a:t>
            </a:r>
            <a:r>
              <a:rPr lang="en-US" altLang="ja-JP"/>
              <a:t>,273577</a:t>
            </a:r>
          </a:p>
          <a:p>
            <a:r>
              <a:rPr lang="en-US" altLang="ja-JP"/>
              <a:t>01103,</a:t>
            </a:r>
            <a:r>
              <a:rPr lang="ja-JP" altLang="en-US"/>
              <a:t>札幌市東区</a:t>
            </a:r>
            <a:r>
              <a:rPr lang="en-US" altLang="ja-JP"/>
              <a:t>,252688</a:t>
            </a:r>
          </a:p>
          <a:p>
            <a:r>
              <a:rPr lang="en-US" altLang="ja-JP"/>
              <a:t>01104,</a:t>
            </a:r>
            <a:r>
              <a:rPr lang="ja-JP" altLang="en-US"/>
              <a:t>札幌市白石区</a:t>
            </a:r>
            <a:r>
              <a:rPr lang="en-US" altLang="ja-JP"/>
              <a:t>,203579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BFF7327-C2DB-4240-A0DC-2370D694C6EA}"/>
              </a:ext>
            </a:extLst>
          </p:cNvPr>
          <p:cNvSpPr/>
          <p:nvPr/>
        </p:nvSpPr>
        <p:spPr>
          <a:xfrm>
            <a:off x="683568" y="1700808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/>
              <a:t>市区町村の人口データ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3A52241-C4DF-E648-87BD-289E85D6C8B0}"/>
              </a:ext>
            </a:extLst>
          </p:cNvPr>
          <p:cNvSpPr/>
          <p:nvPr/>
        </p:nvSpPr>
        <p:spPr>
          <a:xfrm>
            <a:off x="5148064" y="1700808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/>
              <a:t>市区町村の位置データ</a:t>
            </a:r>
            <a:endParaRPr lang="en-US" altLang="ja-JP" sz="24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2CF3613-727A-2E41-A5E7-7B386AD0F1F5}"/>
              </a:ext>
            </a:extLst>
          </p:cNvPr>
          <p:cNvSpPr/>
          <p:nvPr/>
        </p:nvSpPr>
        <p:spPr>
          <a:xfrm>
            <a:off x="4355976" y="2204864"/>
            <a:ext cx="45720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札幌市役所</a:t>
            </a:r>
            <a:r>
              <a:rPr lang="en-US" altLang="ja-JP"/>
              <a:t>,43.06197200,141.35437400 01202,</a:t>
            </a:r>
            <a:r>
              <a:rPr lang="ja-JP" altLang="en-US"/>
              <a:t>函館市役所</a:t>
            </a:r>
            <a:r>
              <a:rPr lang="en-US" altLang="ja-JP"/>
              <a:t>,41.76871200,140.72910800 01203,</a:t>
            </a:r>
            <a:r>
              <a:rPr lang="ja-JP" altLang="en-US"/>
              <a:t>小樽市役所</a:t>
            </a:r>
            <a:r>
              <a:rPr lang="en-US" altLang="ja-JP"/>
              <a:t>,43.19075267,140.99460538 01204,</a:t>
            </a:r>
            <a:r>
              <a:rPr lang="ja-JP" altLang="en-US"/>
              <a:t>旭川市役所</a:t>
            </a:r>
            <a:r>
              <a:rPr lang="en-US" altLang="ja-JP"/>
              <a:t>,43.77079900,142.36479800 01205,</a:t>
            </a:r>
            <a:r>
              <a:rPr lang="ja-JP" altLang="en-US"/>
              <a:t>室蘭市役所</a:t>
            </a:r>
            <a:r>
              <a:rPr lang="en-US" altLang="ja-JP"/>
              <a:t>,42.31520400,140.97378400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7B7B984-F110-FB4E-9867-54C05ADC598D}"/>
              </a:ext>
            </a:extLst>
          </p:cNvPr>
          <p:cNvSpPr txBox="1"/>
          <p:nvPr/>
        </p:nvSpPr>
        <p:spPr>
          <a:xfrm>
            <a:off x="3131840" y="486916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我々が欲しい情報</a:t>
            </a:r>
            <a:endParaRPr kumimoji="1" lang="en-US" altLang="ja-JP" sz="24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710DF2D-81C1-BE42-96D9-0F452C643074}"/>
              </a:ext>
            </a:extLst>
          </p:cNvPr>
          <p:cNvSpPr/>
          <p:nvPr/>
        </p:nvSpPr>
        <p:spPr>
          <a:xfrm>
            <a:off x="2267744" y="5373216"/>
            <a:ext cx="4572000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altLang="ja-JP">
                <a:effectLst/>
                <a:latin typeface="Monaco" pitchFamily="2" charset="0"/>
              </a:rPr>
              <a:t>141.354374,43.061972,1884939</a:t>
            </a:r>
          </a:p>
          <a:p>
            <a:r>
              <a:rPr lang="en-US" altLang="ja-JP">
                <a:effectLst/>
                <a:latin typeface="Monaco" pitchFamily="2" charset="0"/>
              </a:rPr>
              <a:t>140.729108,41.768712,284910</a:t>
            </a:r>
          </a:p>
          <a:p>
            <a:r>
              <a:rPr lang="en-US" altLang="ja-JP">
                <a:effectLst/>
                <a:latin typeface="Monaco" pitchFamily="2" charset="0"/>
              </a:rPr>
              <a:t>140.994605,43.190752,135500</a:t>
            </a:r>
          </a:p>
          <a:p>
            <a:r>
              <a:rPr lang="en-US" altLang="ja-JP">
                <a:latin typeface="Monaco" pitchFamily="2" charset="0"/>
              </a:rPr>
              <a:t>...</a:t>
            </a:r>
            <a:endParaRPr lang="en-US" altLang="ja-JP">
              <a:effectLst/>
              <a:latin typeface="Monaco" pitchFamily="2" charset="0"/>
            </a:endParaRPr>
          </a:p>
        </p:txBody>
      </p:sp>
      <p:sp>
        <p:nvSpPr>
          <p:cNvPr id="10" name="下矢印 9">
            <a:extLst>
              <a:ext uri="{FF2B5EF4-FFF2-40B4-BE49-F238E27FC236}">
                <a16:creationId xmlns:a16="http://schemas.microsoft.com/office/drawing/2014/main" id="{78480A14-D3BA-8042-B71D-4497052DA582}"/>
              </a:ext>
            </a:extLst>
          </p:cNvPr>
          <p:cNvSpPr/>
          <p:nvPr/>
        </p:nvSpPr>
        <p:spPr>
          <a:xfrm rot="18900000">
            <a:off x="2999505" y="4363884"/>
            <a:ext cx="360040" cy="385841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下矢印 11">
            <a:extLst>
              <a:ext uri="{FF2B5EF4-FFF2-40B4-BE49-F238E27FC236}">
                <a16:creationId xmlns:a16="http://schemas.microsoft.com/office/drawing/2014/main" id="{EFB2351A-5FEF-AA45-A33E-BD45232B9A21}"/>
              </a:ext>
            </a:extLst>
          </p:cNvPr>
          <p:cNvSpPr/>
          <p:nvPr/>
        </p:nvSpPr>
        <p:spPr>
          <a:xfrm rot="2700000">
            <a:off x="5879824" y="4363884"/>
            <a:ext cx="360040" cy="385841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075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B86D233-4892-674C-99A6-EBE1504C4B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ja-JP" altLang="en-US"/>
              <a:t>：人口地図の作成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E670583-91FA-094D-89A4-397C6E78BE0F}"/>
              </a:ext>
            </a:extLst>
          </p:cNvPr>
          <p:cNvSpPr/>
          <p:nvPr/>
        </p:nvSpPr>
        <p:spPr>
          <a:xfrm>
            <a:off x="467544" y="1916832"/>
            <a:ext cx="36004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</a:t>
            </a:r>
            <a:r>
              <a:rPr lang="en-US" altLang="ja-JP"/>
              <a:t>,1884939</a:t>
            </a:r>
          </a:p>
          <a:p>
            <a:r>
              <a:rPr lang="en-US" altLang="ja-JP"/>
              <a:t>01101,</a:t>
            </a:r>
            <a:r>
              <a:rPr lang="ja-JP" altLang="en-US"/>
              <a:t>札幌市中央区</a:t>
            </a:r>
            <a:r>
              <a:rPr lang="en-US" altLang="ja-JP"/>
              <a:t>,206252</a:t>
            </a:r>
          </a:p>
          <a:p>
            <a:r>
              <a:rPr lang="en-US" altLang="ja-JP"/>
              <a:t>01102,</a:t>
            </a:r>
            <a:r>
              <a:rPr lang="ja-JP" altLang="en-US"/>
              <a:t>札幌市北区</a:t>
            </a:r>
            <a:r>
              <a:rPr lang="en-US" altLang="ja-JP"/>
              <a:t>,273577</a:t>
            </a:r>
          </a:p>
          <a:p>
            <a:r>
              <a:rPr lang="en-US" altLang="ja-JP"/>
              <a:t>01103,</a:t>
            </a:r>
            <a:r>
              <a:rPr lang="ja-JP" altLang="en-US"/>
              <a:t>札幌市東区</a:t>
            </a:r>
            <a:r>
              <a:rPr lang="en-US" altLang="ja-JP"/>
              <a:t>,252688</a:t>
            </a:r>
          </a:p>
          <a:p>
            <a:r>
              <a:rPr lang="en-US" altLang="ja-JP"/>
              <a:t>01104,</a:t>
            </a:r>
            <a:r>
              <a:rPr lang="ja-JP" altLang="en-US"/>
              <a:t>札幌市白石区</a:t>
            </a:r>
            <a:r>
              <a:rPr lang="en-US" altLang="ja-JP"/>
              <a:t>,203579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83E0B82-2530-A343-B621-5A1D92BB7CD0}"/>
              </a:ext>
            </a:extLst>
          </p:cNvPr>
          <p:cNvSpPr/>
          <p:nvPr/>
        </p:nvSpPr>
        <p:spPr>
          <a:xfrm>
            <a:off x="4355976" y="1916832"/>
            <a:ext cx="45720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札幌市役所</a:t>
            </a:r>
            <a:r>
              <a:rPr lang="en-US" altLang="ja-JP"/>
              <a:t>,43.06197200,141.35437400 01202,</a:t>
            </a:r>
            <a:r>
              <a:rPr lang="ja-JP" altLang="en-US"/>
              <a:t>函館市役所</a:t>
            </a:r>
            <a:r>
              <a:rPr lang="en-US" altLang="ja-JP"/>
              <a:t>,41.76871200,140.72910800 01203,</a:t>
            </a:r>
            <a:r>
              <a:rPr lang="ja-JP" altLang="en-US"/>
              <a:t>小樽市役所</a:t>
            </a:r>
            <a:r>
              <a:rPr lang="en-US" altLang="ja-JP"/>
              <a:t>,43.19075267,140.99460538 01204,</a:t>
            </a:r>
            <a:r>
              <a:rPr lang="ja-JP" altLang="en-US"/>
              <a:t>旭川市役所</a:t>
            </a:r>
            <a:r>
              <a:rPr lang="en-US" altLang="ja-JP"/>
              <a:t>,43.77079900,142.36479800 01205,</a:t>
            </a:r>
            <a:r>
              <a:rPr lang="ja-JP" altLang="en-US"/>
              <a:t>室蘭市役所</a:t>
            </a:r>
            <a:r>
              <a:rPr lang="en-US" altLang="ja-JP"/>
              <a:t>,42.31520400,140.97378400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B06E165B-A058-4443-8722-BFCF37ADB8AF}"/>
              </a:ext>
            </a:extLst>
          </p:cNvPr>
          <p:cNvSpPr/>
          <p:nvPr/>
        </p:nvSpPr>
        <p:spPr>
          <a:xfrm>
            <a:off x="539552" y="2204864"/>
            <a:ext cx="576064" cy="28803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C01DD28C-5317-5E40-8BF9-C927681725E7}"/>
              </a:ext>
            </a:extLst>
          </p:cNvPr>
          <p:cNvSpPr/>
          <p:nvPr/>
        </p:nvSpPr>
        <p:spPr>
          <a:xfrm>
            <a:off x="4427984" y="2204864"/>
            <a:ext cx="576064" cy="28803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" name="カギ線コネクタ 7">
            <a:extLst>
              <a:ext uri="{FF2B5EF4-FFF2-40B4-BE49-F238E27FC236}">
                <a16:creationId xmlns:a16="http://schemas.microsoft.com/office/drawing/2014/main" id="{8968B5A1-73E3-7448-B604-658DB9D47818}"/>
              </a:ext>
            </a:extLst>
          </p:cNvPr>
          <p:cNvCxnSpPr>
            <a:cxnSpLocks/>
            <a:stCxn id="5" idx="0"/>
            <a:endCxn id="6" idx="0"/>
          </p:cNvCxnSpPr>
          <p:nvPr/>
        </p:nvCxnSpPr>
        <p:spPr>
          <a:xfrm rot="5400000" flipH="1" flipV="1">
            <a:off x="2771800" y="260648"/>
            <a:ext cx="12700" cy="3888432"/>
          </a:xfrm>
          <a:prstGeom prst="bentConnector3">
            <a:avLst>
              <a:gd name="adj1" fmla="val 476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5CDF11E-3CE4-A642-AF13-8B23FCC4B595}"/>
              </a:ext>
            </a:extLst>
          </p:cNvPr>
          <p:cNvSpPr txBox="1"/>
          <p:nvPr/>
        </p:nvSpPr>
        <p:spPr>
          <a:xfrm>
            <a:off x="1547664" y="1196752"/>
            <a:ext cx="2696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都市コード</a:t>
            </a:r>
            <a:r>
              <a:rPr kumimoji="1" lang="en-US" altLang="ja-JP"/>
              <a:t>(CITY CODE)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0A7EB88B-4BBC-4647-9141-133FB2439921}"/>
              </a:ext>
            </a:extLst>
          </p:cNvPr>
          <p:cNvSpPr txBox="1"/>
          <p:nvPr/>
        </p:nvSpPr>
        <p:spPr>
          <a:xfrm>
            <a:off x="971600" y="4149080"/>
            <a:ext cx="68531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二つのデータには「都市コード」という共通の項目がある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6D626DB-303C-1544-907F-7312E0FFAC6D}"/>
              </a:ext>
            </a:extLst>
          </p:cNvPr>
          <p:cNvSpPr txBox="1"/>
          <p:nvPr/>
        </p:nvSpPr>
        <p:spPr>
          <a:xfrm>
            <a:off x="539552" y="5013176"/>
            <a:ext cx="72635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方針：</a:t>
            </a:r>
            <a:endParaRPr kumimoji="1" lang="en-US" altLang="ja-JP" sz="2400"/>
          </a:p>
          <a:p>
            <a:r>
              <a:rPr kumimoji="1" lang="ja-JP" altLang="en-US" sz="2400"/>
              <a:t>・都市コードと人口の対応表を作る</a:t>
            </a:r>
            <a:endParaRPr kumimoji="1" lang="en-US" altLang="ja-JP" sz="2400"/>
          </a:p>
          <a:p>
            <a:r>
              <a:rPr lang="ja-JP" altLang="en-US" sz="2400"/>
              <a:t>・対応表を見ながら座標と人口を対にして出力する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35573320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370607C-A0F7-1447-A516-2FF1A60208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ja-JP" altLang="en-US"/>
              <a:t>：人口地図の作成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537A41DF-44B3-274C-89B5-B617340B7445}"/>
              </a:ext>
            </a:extLst>
          </p:cNvPr>
          <p:cNvSpPr/>
          <p:nvPr/>
        </p:nvSpPr>
        <p:spPr>
          <a:xfrm>
            <a:off x="971600" y="1124744"/>
            <a:ext cx="7416824" cy="163121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d_pop = {}</a:t>
            </a:r>
          </a:p>
          <a:p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with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0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"population.csv"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</a:t>
            </a:r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line </a:t>
            </a:r>
            <a:r>
              <a:rPr lang="en" altLang="ja-JP" sz="20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f: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code, _, pop = line.split(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","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d_pop[</a:t>
            </a:r>
            <a:r>
              <a:rPr lang="en" altLang="ja-JP" sz="2000" b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(code)] = </a:t>
            </a:r>
            <a:r>
              <a:rPr lang="en" altLang="ja-JP" sz="2000" b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(pop)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74CF969-62D6-6346-B0AE-7EDCA39D4895}"/>
              </a:ext>
            </a:extLst>
          </p:cNvPr>
          <p:cNvSpPr/>
          <p:nvPr/>
        </p:nvSpPr>
        <p:spPr>
          <a:xfrm>
            <a:off x="395536" y="2996952"/>
            <a:ext cx="36004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</a:t>
            </a:r>
            <a:r>
              <a:rPr lang="en-US" altLang="ja-JP"/>
              <a:t>,1884939</a:t>
            </a:r>
          </a:p>
          <a:p>
            <a:r>
              <a:rPr lang="en-US" altLang="ja-JP"/>
              <a:t>01101,</a:t>
            </a:r>
            <a:r>
              <a:rPr lang="ja-JP" altLang="en-US"/>
              <a:t>札幌市中央区</a:t>
            </a:r>
            <a:r>
              <a:rPr lang="en-US" altLang="ja-JP"/>
              <a:t>,206252</a:t>
            </a:r>
          </a:p>
          <a:p>
            <a:r>
              <a:rPr lang="en-US" altLang="ja-JP"/>
              <a:t>01102,</a:t>
            </a:r>
            <a:r>
              <a:rPr lang="ja-JP" altLang="en-US"/>
              <a:t>札幌市北区</a:t>
            </a:r>
            <a:r>
              <a:rPr lang="en-US" altLang="ja-JP"/>
              <a:t>,273577</a:t>
            </a:r>
          </a:p>
          <a:p>
            <a:r>
              <a:rPr lang="en-US" altLang="ja-JP"/>
              <a:t>01103,</a:t>
            </a:r>
            <a:r>
              <a:rPr lang="ja-JP" altLang="en-US"/>
              <a:t>札幌市東区</a:t>
            </a:r>
            <a:r>
              <a:rPr lang="en-US" altLang="ja-JP"/>
              <a:t>,252688</a:t>
            </a:r>
          </a:p>
          <a:p>
            <a:r>
              <a:rPr lang="en-US" altLang="ja-JP"/>
              <a:t>01104,</a:t>
            </a:r>
            <a:r>
              <a:rPr lang="ja-JP" altLang="en-US"/>
              <a:t>札幌市白石区</a:t>
            </a:r>
            <a:r>
              <a:rPr lang="en-US" altLang="ja-JP"/>
              <a:t>,203579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26FA328-EB4D-1F49-A2F2-FD4716309111}"/>
              </a:ext>
            </a:extLst>
          </p:cNvPr>
          <p:cNvSpPr/>
          <p:nvPr/>
        </p:nvSpPr>
        <p:spPr>
          <a:xfrm>
            <a:off x="5292080" y="3212976"/>
            <a:ext cx="28745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/>
              <a:t>"01102,</a:t>
            </a:r>
            <a:r>
              <a:rPr lang="ja-JP" altLang="en-US"/>
              <a:t>札幌市北区</a:t>
            </a:r>
            <a:r>
              <a:rPr lang="en-US" altLang="ja-JP"/>
              <a:t>,273577"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11763923-D317-9744-AE30-AEB2C0473B64}"/>
              </a:ext>
            </a:extLst>
          </p:cNvPr>
          <p:cNvSpPr/>
          <p:nvPr/>
        </p:nvSpPr>
        <p:spPr>
          <a:xfrm>
            <a:off x="467544" y="3284984"/>
            <a:ext cx="2664296" cy="2880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AD28805E-4632-054A-904C-6E901ACDB467}"/>
              </a:ext>
            </a:extLst>
          </p:cNvPr>
          <p:cNvCxnSpPr>
            <a:cxnSpLocks/>
          </p:cNvCxnSpPr>
          <p:nvPr/>
        </p:nvCxnSpPr>
        <p:spPr>
          <a:xfrm>
            <a:off x="3131840" y="3429000"/>
            <a:ext cx="2016224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95DB9F8-8BCC-3C48-9813-5B56115888A7}"/>
              </a:ext>
            </a:extLst>
          </p:cNvPr>
          <p:cNvSpPr txBox="1"/>
          <p:nvPr/>
        </p:nvSpPr>
        <p:spPr>
          <a:xfrm>
            <a:off x="4067944" y="2924944"/>
            <a:ext cx="766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line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5EBA336-DB12-5B40-BDA9-926D777A91E0}"/>
              </a:ext>
            </a:extLst>
          </p:cNvPr>
          <p:cNvSpPr/>
          <p:nvPr/>
        </p:nvSpPr>
        <p:spPr>
          <a:xfrm>
            <a:off x="5292080" y="4149080"/>
            <a:ext cx="3355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/>
              <a:t>["01102","</a:t>
            </a:r>
            <a:r>
              <a:rPr lang="ja-JP" altLang="en-US"/>
              <a:t>札幌市北区</a:t>
            </a:r>
            <a:r>
              <a:rPr lang="en-US" altLang="ja-JP"/>
              <a:t>","273577"]</a:t>
            </a: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9C45C50E-1360-6F4A-A663-0CF6A96B90B5}"/>
              </a:ext>
            </a:extLst>
          </p:cNvPr>
          <p:cNvCxnSpPr>
            <a:cxnSpLocks/>
          </p:cNvCxnSpPr>
          <p:nvPr/>
        </p:nvCxnSpPr>
        <p:spPr>
          <a:xfrm>
            <a:off x="6732240" y="3573016"/>
            <a:ext cx="0" cy="5667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9F7A564-17D3-C944-89E6-4A973592D03B}"/>
              </a:ext>
            </a:extLst>
          </p:cNvPr>
          <p:cNvSpPr txBox="1"/>
          <p:nvPr/>
        </p:nvSpPr>
        <p:spPr>
          <a:xfrm>
            <a:off x="6876256" y="3501008"/>
            <a:ext cx="8643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split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90A2F1B6-587E-DE4F-B402-F2FCA715C07B}"/>
              </a:ext>
            </a:extLst>
          </p:cNvPr>
          <p:cNvCxnSpPr>
            <a:cxnSpLocks/>
          </p:cNvCxnSpPr>
          <p:nvPr/>
        </p:nvCxnSpPr>
        <p:spPr>
          <a:xfrm>
            <a:off x="7596336" y="4581128"/>
            <a:ext cx="0" cy="3600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27CC80E8-9184-FB42-B74A-BC0DB9FCD1EE}"/>
              </a:ext>
            </a:extLst>
          </p:cNvPr>
          <p:cNvCxnSpPr>
            <a:cxnSpLocks/>
          </p:cNvCxnSpPr>
          <p:nvPr/>
        </p:nvCxnSpPr>
        <p:spPr>
          <a:xfrm>
            <a:off x="5724128" y="4581128"/>
            <a:ext cx="0" cy="3600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E440FA73-3D37-ED4F-8E0E-509FC8AF9528}"/>
              </a:ext>
            </a:extLst>
          </p:cNvPr>
          <p:cNvSpPr txBox="1"/>
          <p:nvPr/>
        </p:nvSpPr>
        <p:spPr>
          <a:xfrm>
            <a:off x="7380312" y="5013176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pop</a:t>
            </a:r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A9F6FF8-27A0-B147-979E-5216E9F92ACE}"/>
              </a:ext>
            </a:extLst>
          </p:cNvPr>
          <p:cNvSpPr txBox="1"/>
          <p:nvPr/>
        </p:nvSpPr>
        <p:spPr>
          <a:xfrm>
            <a:off x="5436096" y="5013176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code</a:t>
            </a:r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1FA85B7-7978-F042-B82D-B8C952854ECB}"/>
              </a:ext>
            </a:extLst>
          </p:cNvPr>
          <p:cNvSpPr txBox="1"/>
          <p:nvPr/>
        </p:nvSpPr>
        <p:spPr>
          <a:xfrm>
            <a:off x="611560" y="6309320"/>
            <a:ext cx="7261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行毎に</a:t>
            </a:r>
            <a:r>
              <a:rPr kumimoji="1" lang="en-US" altLang="ja-JP"/>
              <a:t>split</a:t>
            </a:r>
            <a:r>
              <a:rPr kumimoji="1" lang="ja-JP" altLang="en-US"/>
              <a:t>でバラして、都市コードと人口を取得して辞書に突っ込む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F53EC02-F5DA-B542-89ED-5F86AE5ACC45}"/>
              </a:ext>
            </a:extLst>
          </p:cNvPr>
          <p:cNvSpPr txBox="1"/>
          <p:nvPr/>
        </p:nvSpPr>
        <p:spPr>
          <a:xfrm>
            <a:off x="5724128" y="5733256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d_pop[code] = pop</a:t>
            </a:r>
            <a:endParaRPr kumimoji="1" lang="ja-JP" altLang="en-US"/>
          </a:p>
        </p:txBody>
      </p:sp>
      <p:sp>
        <p:nvSpPr>
          <p:cNvPr id="24" name="下矢印 23">
            <a:extLst>
              <a:ext uri="{FF2B5EF4-FFF2-40B4-BE49-F238E27FC236}">
                <a16:creationId xmlns:a16="http://schemas.microsoft.com/office/drawing/2014/main" id="{F3FABB66-372F-1641-A95B-2655507CB192}"/>
              </a:ext>
            </a:extLst>
          </p:cNvPr>
          <p:cNvSpPr/>
          <p:nvPr/>
        </p:nvSpPr>
        <p:spPr>
          <a:xfrm>
            <a:off x="6516216" y="5373216"/>
            <a:ext cx="360040" cy="36004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78EFD4E-D0EA-F540-9AFC-ED6C00CB8001}"/>
              </a:ext>
            </a:extLst>
          </p:cNvPr>
          <p:cNvSpPr txBox="1"/>
          <p:nvPr/>
        </p:nvSpPr>
        <p:spPr>
          <a:xfrm>
            <a:off x="6444208" y="4437112"/>
            <a:ext cx="615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int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C470EEBF-7142-DD42-810A-CBED9D35156C}"/>
              </a:ext>
            </a:extLst>
          </p:cNvPr>
          <p:cNvSpPr/>
          <p:nvPr/>
        </p:nvSpPr>
        <p:spPr>
          <a:xfrm>
            <a:off x="683568" y="5085184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/>
              <a:t>市区町村の人口データ</a:t>
            </a:r>
          </a:p>
        </p:txBody>
      </p:sp>
    </p:spTree>
    <p:extLst>
      <p:ext uri="{BB962C8B-B14F-4D97-AF65-F5344CB8AC3E}">
        <p14:creationId xmlns:p14="http://schemas.microsoft.com/office/powerpoint/2010/main" val="12894490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7C504F0-29F0-1745-AA77-4C122158B0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課題</a:t>
            </a:r>
            <a:r>
              <a:rPr lang="en-US" altLang="ja-JP"/>
              <a:t>1</a:t>
            </a:r>
            <a:r>
              <a:rPr lang="ja-JP" altLang="en-US"/>
              <a:t>：人口地図の作成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8E1DFC5-4FA2-2849-923C-F321447FDF28}"/>
              </a:ext>
            </a:extLst>
          </p:cNvPr>
          <p:cNvSpPr/>
          <p:nvPr/>
        </p:nvSpPr>
        <p:spPr>
          <a:xfrm>
            <a:off x="1979712" y="1124744"/>
            <a:ext cx="4572000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altLang="ja-JP"/>
              <a:t>...</a:t>
            </a:r>
          </a:p>
          <a:p>
            <a:r>
              <a:rPr lang="en-US" altLang="ja-JP"/>
              <a:t>01100,</a:t>
            </a:r>
            <a:r>
              <a:rPr lang="ja-JP" altLang="en-US"/>
              <a:t>札幌市役所</a:t>
            </a:r>
            <a:r>
              <a:rPr lang="en-US" altLang="ja-JP"/>
              <a:t>,43.06197200,141.35437400 01202,</a:t>
            </a:r>
            <a:r>
              <a:rPr lang="ja-JP" altLang="en-US"/>
              <a:t>函館市役所</a:t>
            </a:r>
            <a:r>
              <a:rPr lang="en-US" altLang="ja-JP"/>
              <a:t>,41.76871200,140.72910800 01203,</a:t>
            </a:r>
            <a:r>
              <a:rPr lang="ja-JP" altLang="en-US"/>
              <a:t>小樽市役所</a:t>
            </a:r>
            <a:r>
              <a:rPr lang="en-US" altLang="ja-JP"/>
              <a:t>,43.19075267,140.99460538 01204,</a:t>
            </a:r>
            <a:r>
              <a:rPr lang="ja-JP" altLang="en-US"/>
              <a:t>旭川市役所</a:t>
            </a:r>
            <a:r>
              <a:rPr lang="en-US" altLang="ja-JP"/>
              <a:t>,43.77079900,142.36479800 01205,</a:t>
            </a:r>
            <a:r>
              <a:rPr lang="ja-JP" altLang="en-US"/>
              <a:t>室蘭市役所</a:t>
            </a:r>
            <a:r>
              <a:rPr lang="en-US" altLang="ja-JP"/>
              <a:t>,42.31520400,140.97378400</a:t>
            </a:r>
          </a:p>
          <a:p>
            <a:r>
              <a:rPr lang="en-US" altLang="ja-JP"/>
              <a:t>...</a:t>
            </a:r>
            <a:endParaRPr lang="ja-JP" altLang="en-US"/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D2E458E-C219-074E-9DEF-E94351A0C6F1}"/>
              </a:ext>
            </a:extLst>
          </p:cNvPr>
          <p:cNvSpPr/>
          <p:nvPr/>
        </p:nvSpPr>
        <p:spPr>
          <a:xfrm>
            <a:off x="1979712" y="1412776"/>
            <a:ext cx="4536504" cy="28803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4130F81-F6A4-0F47-AC1A-2A8573E64FAA}"/>
              </a:ext>
            </a:extLst>
          </p:cNvPr>
          <p:cNvSpPr/>
          <p:nvPr/>
        </p:nvSpPr>
        <p:spPr>
          <a:xfrm>
            <a:off x="1835696" y="3429000"/>
            <a:ext cx="4823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/>
              <a:t>"01100,</a:t>
            </a:r>
            <a:r>
              <a:rPr lang="ja-JP" altLang="en-US"/>
              <a:t>札幌市役所</a:t>
            </a:r>
            <a:r>
              <a:rPr lang="en-US" altLang="ja-JP"/>
              <a:t>,43.06197200,141.35437400" </a:t>
            </a:r>
            <a:endParaRPr lang="ja-JP" altLang="en-US"/>
          </a:p>
        </p:txBody>
      </p:sp>
      <p:cxnSp>
        <p:nvCxnSpPr>
          <p:cNvPr id="13" name="カギ線コネクタ 12">
            <a:extLst>
              <a:ext uri="{FF2B5EF4-FFF2-40B4-BE49-F238E27FC236}">
                <a16:creationId xmlns:a16="http://schemas.microsoft.com/office/drawing/2014/main" id="{714BBCB4-9028-5B47-BBD4-6EE2DA003C56}"/>
              </a:ext>
            </a:extLst>
          </p:cNvPr>
          <p:cNvCxnSpPr>
            <a:stCxn id="4" idx="1"/>
            <a:endCxn id="11" idx="1"/>
          </p:cNvCxnSpPr>
          <p:nvPr/>
        </p:nvCxnSpPr>
        <p:spPr>
          <a:xfrm rot="10800000" flipV="1">
            <a:off x="1835696" y="1556792"/>
            <a:ext cx="144016" cy="2056874"/>
          </a:xfrm>
          <a:prstGeom prst="bentConnector3">
            <a:avLst>
              <a:gd name="adj1" fmla="val 258732"/>
            </a:avLst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35EA73A2-4574-FB49-9967-11F1A166EF9D}"/>
              </a:ext>
            </a:extLst>
          </p:cNvPr>
          <p:cNvSpPr txBox="1"/>
          <p:nvPr/>
        </p:nvSpPr>
        <p:spPr>
          <a:xfrm>
            <a:off x="827584" y="2492896"/>
            <a:ext cx="766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line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FB5FEB9E-D15A-9347-AAF0-FB5724C45402}"/>
              </a:ext>
            </a:extLst>
          </p:cNvPr>
          <p:cNvSpPr/>
          <p:nvPr/>
        </p:nvSpPr>
        <p:spPr>
          <a:xfrm>
            <a:off x="1619672" y="4437112"/>
            <a:ext cx="5404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/>
              <a:t>["01100","</a:t>
            </a:r>
            <a:r>
              <a:rPr lang="ja-JP" altLang="en-US"/>
              <a:t>札幌市役所</a:t>
            </a:r>
            <a:r>
              <a:rPr lang="en-US" altLang="ja-JP"/>
              <a:t>","43.06197200","141.35437400"]</a:t>
            </a:r>
            <a:endParaRPr lang="ja-JP" altLang="en-US"/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D577F532-C98E-8643-AF0E-D2FC9552177E}"/>
              </a:ext>
            </a:extLst>
          </p:cNvPr>
          <p:cNvCxnSpPr/>
          <p:nvPr/>
        </p:nvCxnSpPr>
        <p:spPr>
          <a:xfrm>
            <a:off x="4283968" y="3861048"/>
            <a:ext cx="0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360612C-609E-9A41-981B-85B6F26B9357}"/>
              </a:ext>
            </a:extLst>
          </p:cNvPr>
          <p:cNvSpPr txBox="1"/>
          <p:nvPr/>
        </p:nvSpPr>
        <p:spPr>
          <a:xfrm>
            <a:off x="4427984" y="3789040"/>
            <a:ext cx="8643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split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D0E534CE-65CF-F249-BCB9-3C8B7257BF09}"/>
              </a:ext>
            </a:extLst>
          </p:cNvPr>
          <p:cNvCxnSpPr/>
          <p:nvPr/>
        </p:nvCxnSpPr>
        <p:spPr>
          <a:xfrm>
            <a:off x="2195736" y="4797152"/>
            <a:ext cx="0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60DE6AD6-A952-BC4E-B428-1E7D52D89369}"/>
              </a:ext>
            </a:extLst>
          </p:cNvPr>
          <p:cNvCxnSpPr/>
          <p:nvPr/>
        </p:nvCxnSpPr>
        <p:spPr>
          <a:xfrm>
            <a:off x="4572000" y="4797152"/>
            <a:ext cx="0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03FD00F-576B-FA48-8D80-1A159D946E58}"/>
              </a:ext>
            </a:extLst>
          </p:cNvPr>
          <p:cNvCxnSpPr/>
          <p:nvPr/>
        </p:nvCxnSpPr>
        <p:spPr>
          <a:xfrm>
            <a:off x="6084168" y="4797152"/>
            <a:ext cx="0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680B3F6-BF3A-FC40-BEDF-90F9A5D83F58}"/>
              </a:ext>
            </a:extLst>
          </p:cNvPr>
          <p:cNvSpPr txBox="1"/>
          <p:nvPr/>
        </p:nvSpPr>
        <p:spPr>
          <a:xfrm>
            <a:off x="2195736" y="4725144"/>
            <a:ext cx="615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int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7204053-28CD-5C4D-8593-BC3484D2BE10}"/>
              </a:ext>
            </a:extLst>
          </p:cNvPr>
          <p:cNvSpPr txBox="1"/>
          <p:nvPr/>
        </p:nvSpPr>
        <p:spPr>
          <a:xfrm>
            <a:off x="4860032" y="4725144"/>
            <a:ext cx="914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11893"/>
                </a:solidFill>
              </a:rPr>
              <a:t>float</a:t>
            </a:r>
            <a:endParaRPr kumimoji="1" lang="ja-JP" altLang="en-US" sz="3200">
              <a:solidFill>
                <a:srgbClr val="011893"/>
              </a:solidFill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5C027F6B-59C2-4446-879E-CD324D71993B}"/>
              </a:ext>
            </a:extLst>
          </p:cNvPr>
          <p:cNvSpPr txBox="1"/>
          <p:nvPr/>
        </p:nvSpPr>
        <p:spPr>
          <a:xfrm>
            <a:off x="1907704" y="5517232"/>
            <a:ext cx="793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code</a:t>
            </a:r>
            <a:endParaRPr kumimoji="1" lang="ja-JP" altLang="en-US" sz="240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8E990C65-A161-6749-BCA0-09B2C9A0B44C}"/>
              </a:ext>
            </a:extLst>
          </p:cNvPr>
          <p:cNvSpPr txBox="1"/>
          <p:nvPr/>
        </p:nvSpPr>
        <p:spPr>
          <a:xfrm>
            <a:off x="4427984" y="5517232"/>
            <a:ext cx="319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y</a:t>
            </a:r>
            <a:endParaRPr kumimoji="1" lang="ja-JP" altLang="en-US" sz="240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5D17720-258F-A749-BFBF-8C5374CBD529}"/>
              </a:ext>
            </a:extLst>
          </p:cNvPr>
          <p:cNvSpPr txBox="1"/>
          <p:nvPr/>
        </p:nvSpPr>
        <p:spPr>
          <a:xfrm>
            <a:off x="5940152" y="551723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/>
              <a:t>x</a:t>
            </a:r>
            <a:endParaRPr kumimoji="1" lang="ja-JP" altLang="en-US" sz="240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399A319E-845F-1240-AFEA-ABEE8BF4A6E1}"/>
              </a:ext>
            </a:extLst>
          </p:cNvPr>
          <p:cNvSpPr txBox="1"/>
          <p:nvPr/>
        </p:nvSpPr>
        <p:spPr>
          <a:xfrm>
            <a:off x="4572000" y="6093296"/>
            <a:ext cx="2666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x, y, d_pop[code]</a:t>
            </a:r>
            <a:endParaRPr kumimoji="1" lang="ja-JP" altLang="en-US" sz="280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26750776-F37E-0649-93F3-41391B0242F5}"/>
              </a:ext>
            </a:extLst>
          </p:cNvPr>
          <p:cNvSpPr txBox="1"/>
          <p:nvPr/>
        </p:nvSpPr>
        <p:spPr>
          <a:xfrm>
            <a:off x="1979712" y="6165304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欲しい情報</a:t>
            </a:r>
          </a:p>
        </p:txBody>
      </p:sp>
      <p:sp>
        <p:nvSpPr>
          <p:cNvPr id="29" name="下矢印 28">
            <a:extLst>
              <a:ext uri="{FF2B5EF4-FFF2-40B4-BE49-F238E27FC236}">
                <a16:creationId xmlns:a16="http://schemas.microsoft.com/office/drawing/2014/main" id="{FC3C4A60-3BD9-4B40-A2A3-27572938011A}"/>
              </a:ext>
            </a:extLst>
          </p:cNvPr>
          <p:cNvSpPr/>
          <p:nvPr/>
        </p:nvSpPr>
        <p:spPr>
          <a:xfrm rot="16200000">
            <a:off x="4067944" y="6237312"/>
            <a:ext cx="360040" cy="360040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140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A5E7376-B95C-8F4B-9E1E-8E31D7C86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課題</a:t>
            </a:r>
            <a:r>
              <a:rPr kumimoji="1" lang="en-US" altLang="ja-JP"/>
              <a:t>2</a:t>
            </a:r>
            <a:r>
              <a:rPr kumimoji="1" lang="ja-JP" altLang="en-US"/>
              <a:t>：カラーテレビと平均寿命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12057220-3DE9-ED41-8BC0-05AA4A5A5DC9}"/>
              </a:ext>
            </a:extLst>
          </p:cNvPr>
          <p:cNvGrpSpPr/>
          <p:nvPr/>
        </p:nvGrpSpPr>
        <p:grpSpPr>
          <a:xfrm>
            <a:off x="1547664" y="1916832"/>
            <a:ext cx="1032401" cy="1243856"/>
            <a:chOff x="3491880" y="2204864"/>
            <a:chExt cx="2108200" cy="2540000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376EB4DF-EEFB-DF43-A518-F7EEAE65D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51920" y="2492896"/>
              <a:ext cx="1105304" cy="990352"/>
            </a:xfrm>
            <a:prstGeom prst="rect">
              <a:avLst/>
            </a:prstGeom>
          </p:spPr>
        </p:pic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036599C0-340A-CC47-9CF9-E072E0382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91880" y="2204864"/>
              <a:ext cx="2108200" cy="2540000"/>
            </a:xfrm>
            <a:prstGeom prst="rect">
              <a:avLst/>
            </a:prstGeom>
          </p:spPr>
        </p:pic>
      </p:grpSp>
      <p:pic>
        <p:nvPicPr>
          <p:cNvPr id="7" name="図 6">
            <a:extLst>
              <a:ext uri="{FF2B5EF4-FFF2-40B4-BE49-F238E27FC236}">
                <a16:creationId xmlns:a16="http://schemas.microsoft.com/office/drawing/2014/main" id="{D11CDEFA-9F83-3D4F-B305-A48589E95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200" y="2132856"/>
            <a:ext cx="672151" cy="97346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71346E1F-8C36-1D4A-A7DD-2E5F0CD78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2120" y="2132856"/>
            <a:ext cx="648072" cy="875773"/>
          </a:xfrm>
          <a:prstGeom prst="rect">
            <a:avLst/>
          </a:prstGeom>
        </p:spPr>
      </p:pic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43107BA0-5064-EA44-BFA5-4391F8CD1EEE}"/>
              </a:ext>
            </a:extLst>
          </p:cNvPr>
          <p:cNvCxnSpPr/>
          <p:nvPr/>
        </p:nvCxnSpPr>
        <p:spPr>
          <a:xfrm>
            <a:off x="1043608" y="3933056"/>
            <a:ext cx="26642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04FC7337-7004-0A44-8120-95E85DF02B3B}"/>
              </a:ext>
            </a:extLst>
          </p:cNvPr>
          <p:cNvCxnSpPr>
            <a:cxnSpLocks/>
          </p:cNvCxnSpPr>
          <p:nvPr/>
        </p:nvCxnSpPr>
        <p:spPr>
          <a:xfrm flipV="1">
            <a:off x="1187624" y="1772816"/>
            <a:ext cx="0" cy="25202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フリーフォーム 12">
            <a:extLst>
              <a:ext uri="{FF2B5EF4-FFF2-40B4-BE49-F238E27FC236}">
                <a16:creationId xmlns:a16="http://schemas.microsoft.com/office/drawing/2014/main" id="{CFF44D42-0039-7346-B28E-E4457428C82A}"/>
              </a:ext>
            </a:extLst>
          </p:cNvPr>
          <p:cNvSpPr/>
          <p:nvPr/>
        </p:nvSpPr>
        <p:spPr>
          <a:xfrm>
            <a:off x="1331640" y="1988840"/>
            <a:ext cx="2304256" cy="1900416"/>
          </a:xfrm>
          <a:custGeom>
            <a:avLst/>
            <a:gdLst>
              <a:gd name="connsiteX0" fmla="*/ 0 w 1849120"/>
              <a:gd name="connsiteY0" fmla="*/ 1036320 h 1036320"/>
              <a:gd name="connsiteX1" fmla="*/ 1107440 w 1849120"/>
              <a:gd name="connsiteY1" fmla="*/ 772160 h 1036320"/>
              <a:gd name="connsiteX2" fmla="*/ 1849120 w 1849120"/>
              <a:gd name="connsiteY2" fmla="*/ 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9120" h="1036320">
                <a:moveTo>
                  <a:pt x="0" y="1036320"/>
                </a:moveTo>
                <a:cubicBezTo>
                  <a:pt x="399626" y="990600"/>
                  <a:pt x="799253" y="944880"/>
                  <a:pt x="1107440" y="772160"/>
                </a:cubicBezTo>
                <a:cubicBezTo>
                  <a:pt x="1415627" y="599440"/>
                  <a:pt x="1632373" y="299720"/>
                  <a:pt x="1849120" y="0"/>
                </a:cubicBezTo>
              </a:path>
            </a:pathLst>
          </a:custGeom>
          <a:noFill/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24A2C73-667A-0A41-BF33-795A02EF11EF}"/>
              </a:ext>
            </a:extLst>
          </p:cNvPr>
          <p:cNvSpPr txBox="1"/>
          <p:nvPr/>
        </p:nvSpPr>
        <p:spPr>
          <a:xfrm>
            <a:off x="3779912" y="378904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年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75C0AB3-1D7B-DA43-A2A4-C11FBEB0C8E6}"/>
              </a:ext>
            </a:extLst>
          </p:cNvPr>
          <p:cNvSpPr txBox="1"/>
          <p:nvPr/>
        </p:nvSpPr>
        <p:spPr>
          <a:xfrm>
            <a:off x="1187624" y="119675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カラーテレビの普及率</a:t>
            </a:r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8209E6CA-3EAD-7046-9AD3-AA3BCA4DA2EF}"/>
              </a:ext>
            </a:extLst>
          </p:cNvPr>
          <p:cNvCxnSpPr/>
          <p:nvPr/>
        </p:nvCxnSpPr>
        <p:spPr>
          <a:xfrm>
            <a:off x="5004048" y="3933056"/>
            <a:ext cx="26642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32159D88-F455-ED4B-B2A8-4D567784D02A}"/>
              </a:ext>
            </a:extLst>
          </p:cNvPr>
          <p:cNvCxnSpPr>
            <a:cxnSpLocks/>
          </p:cNvCxnSpPr>
          <p:nvPr/>
        </p:nvCxnSpPr>
        <p:spPr>
          <a:xfrm flipV="1">
            <a:off x="5148064" y="1772816"/>
            <a:ext cx="0" cy="25202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フリーフォーム 29">
            <a:extLst>
              <a:ext uri="{FF2B5EF4-FFF2-40B4-BE49-F238E27FC236}">
                <a16:creationId xmlns:a16="http://schemas.microsoft.com/office/drawing/2014/main" id="{C64D965C-1D32-DB44-9D51-2814EFC68D79}"/>
              </a:ext>
            </a:extLst>
          </p:cNvPr>
          <p:cNvSpPr/>
          <p:nvPr/>
        </p:nvSpPr>
        <p:spPr>
          <a:xfrm>
            <a:off x="5292080" y="1988840"/>
            <a:ext cx="2304256" cy="1900416"/>
          </a:xfrm>
          <a:custGeom>
            <a:avLst/>
            <a:gdLst>
              <a:gd name="connsiteX0" fmla="*/ 0 w 1849120"/>
              <a:gd name="connsiteY0" fmla="*/ 1036320 h 1036320"/>
              <a:gd name="connsiteX1" fmla="*/ 1107440 w 1849120"/>
              <a:gd name="connsiteY1" fmla="*/ 772160 h 1036320"/>
              <a:gd name="connsiteX2" fmla="*/ 1849120 w 1849120"/>
              <a:gd name="connsiteY2" fmla="*/ 0 h 1036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9120" h="1036320">
                <a:moveTo>
                  <a:pt x="0" y="1036320"/>
                </a:moveTo>
                <a:cubicBezTo>
                  <a:pt x="399626" y="990600"/>
                  <a:pt x="799253" y="944880"/>
                  <a:pt x="1107440" y="772160"/>
                </a:cubicBezTo>
                <a:cubicBezTo>
                  <a:pt x="1415627" y="599440"/>
                  <a:pt x="1632373" y="299720"/>
                  <a:pt x="1849120" y="0"/>
                </a:cubicBezTo>
              </a:path>
            </a:pathLst>
          </a:custGeom>
          <a:noFill/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2CA65FDE-2515-264A-9BD2-924EEFDF9E25}"/>
              </a:ext>
            </a:extLst>
          </p:cNvPr>
          <p:cNvSpPr txBox="1"/>
          <p:nvPr/>
        </p:nvSpPr>
        <p:spPr>
          <a:xfrm>
            <a:off x="7740352" y="378904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年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9F76257-D022-2746-91AD-3127016BDFC7}"/>
              </a:ext>
            </a:extLst>
          </p:cNvPr>
          <p:cNvSpPr txBox="1"/>
          <p:nvPr/>
        </p:nvSpPr>
        <p:spPr>
          <a:xfrm>
            <a:off x="5148064" y="119675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平均寿命</a:t>
            </a:r>
          </a:p>
        </p:txBody>
      </p:sp>
      <p:sp>
        <p:nvSpPr>
          <p:cNvPr id="33" name="下矢印 32">
            <a:extLst>
              <a:ext uri="{FF2B5EF4-FFF2-40B4-BE49-F238E27FC236}">
                <a16:creationId xmlns:a16="http://schemas.microsoft.com/office/drawing/2014/main" id="{944828D7-3A64-1A41-8CF1-2E26166C4800}"/>
              </a:ext>
            </a:extLst>
          </p:cNvPr>
          <p:cNvSpPr/>
          <p:nvPr/>
        </p:nvSpPr>
        <p:spPr>
          <a:xfrm rot="18900000">
            <a:off x="2722965" y="4126663"/>
            <a:ext cx="549770" cy="496933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下矢印 33">
            <a:extLst>
              <a:ext uri="{FF2B5EF4-FFF2-40B4-BE49-F238E27FC236}">
                <a16:creationId xmlns:a16="http://schemas.microsoft.com/office/drawing/2014/main" id="{7B503282-013E-6348-AD32-0BC998D554C6}"/>
              </a:ext>
            </a:extLst>
          </p:cNvPr>
          <p:cNvSpPr/>
          <p:nvPr/>
        </p:nvSpPr>
        <p:spPr>
          <a:xfrm rot="2700000">
            <a:off x="5819308" y="4126662"/>
            <a:ext cx="549770" cy="496933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F256AD76-1470-AC4D-8417-BA25F37F76AE}"/>
              </a:ext>
            </a:extLst>
          </p:cNvPr>
          <p:cNvCxnSpPr>
            <a:cxnSpLocks/>
          </p:cNvCxnSpPr>
          <p:nvPr/>
        </p:nvCxnSpPr>
        <p:spPr>
          <a:xfrm>
            <a:off x="3275856" y="6309320"/>
            <a:ext cx="26642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40F75AB3-133F-5C43-84D5-84D20B0A173C}"/>
              </a:ext>
            </a:extLst>
          </p:cNvPr>
          <p:cNvCxnSpPr>
            <a:cxnSpLocks/>
          </p:cNvCxnSpPr>
          <p:nvPr/>
        </p:nvCxnSpPr>
        <p:spPr>
          <a:xfrm flipV="1">
            <a:off x="3419872" y="4797152"/>
            <a:ext cx="0" cy="18002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6A0B0B4C-F207-0348-800E-DD43084E3545}"/>
              </a:ext>
            </a:extLst>
          </p:cNvPr>
          <p:cNvSpPr txBox="1"/>
          <p:nvPr/>
        </p:nvSpPr>
        <p:spPr>
          <a:xfrm>
            <a:off x="3923928" y="6309320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テレビの普及率</a:t>
            </a: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F8457B9-5380-AC4C-814C-91FF31396BE8}"/>
              </a:ext>
            </a:extLst>
          </p:cNvPr>
          <p:cNvSpPr txBox="1"/>
          <p:nvPr/>
        </p:nvSpPr>
        <p:spPr>
          <a:xfrm>
            <a:off x="2195736" y="537321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平均寿命</a:t>
            </a:r>
          </a:p>
        </p:txBody>
      </p:sp>
      <p:pic>
        <p:nvPicPr>
          <p:cNvPr id="41" name="図 40">
            <a:extLst>
              <a:ext uri="{FF2B5EF4-FFF2-40B4-BE49-F238E27FC236}">
                <a16:creationId xmlns:a16="http://schemas.microsoft.com/office/drawing/2014/main" id="{187CBC4C-EF5A-9249-8FD3-15746441DC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952" y="4869160"/>
            <a:ext cx="9906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510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F60359D-683D-F048-ADAA-759CAA1AD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エラーメッセージの読み方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005A794-7BE0-C643-A204-311B77A20CD9}"/>
              </a:ext>
            </a:extLst>
          </p:cNvPr>
          <p:cNvSpPr/>
          <p:nvPr/>
        </p:nvSpPr>
        <p:spPr>
          <a:xfrm>
            <a:off x="457200" y="1434236"/>
            <a:ext cx="8138160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dic = {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"Apple"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158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"Banana"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198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"Orange"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" altLang="ja-JP" sz="20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k, v </a:t>
            </a:r>
            <a:r>
              <a:rPr lang="en" altLang="ja-JP" sz="20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dic.item():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0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(k, v)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4D8EFFE-45D8-764A-AD3B-1A93DA202835}"/>
              </a:ext>
            </a:extLst>
          </p:cNvPr>
          <p:cNvSpPr/>
          <p:nvPr/>
        </p:nvSpPr>
        <p:spPr>
          <a:xfrm>
            <a:off x="2184400" y="3497779"/>
            <a:ext cx="6604000" cy="23083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>
                <a:solidFill>
                  <a:srgbClr val="E75C58"/>
                </a:solidFill>
                <a:effectLst/>
              </a:rPr>
              <a:t>---------------------------------------------------------------------------</a:t>
            </a:r>
          </a:p>
          <a:p>
            <a:r>
              <a:rPr lang="en" altLang="ja-JP">
                <a:solidFill>
                  <a:srgbClr val="E75C58"/>
                </a:solidFill>
                <a:effectLst/>
              </a:rPr>
              <a:t>AttributeError</a:t>
            </a:r>
            <a:r>
              <a:rPr lang="en" altLang="ja-JP"/>
              <a:t>                    Traceback (most recent call last)</a:t>
            </a:r>
          </a:p>
          <a:p>
            <a:r>
              <a:rPr lang="en" altLang="ja-JP"/>
              <a:t> </a:t>
            </a:r>
            <a:r>
              <a:rPr lang="en" altLang="ja-JP">
                <a:solidFill>
                  <a:srgbClr val="00A250"/>
                </a:solidFill>
                <a:effectLst/>
              </a:rPr>
              <a:t>&lt;ipython-input-1-84de43249ab3&gt;</a:t>
            </a:r>
            <a:r>
              <a:rPr lang="en" altLang="ja-JP"/>
              <a:t> in </a:t>
            </a:r>
            <a:r>
              <a:rPr lang="en" altLang="ja-JP">
                <a:solidFill>
                  <a:srgbClr val="60C6C8"/>
                </a:solidFill>
                <a:effectLst/>
              </a:rPr>
              <a:t>&lt;module&gt;</a:t>
            </a:r>
            <a:r>
              <a:rPr lang="en" altLang="ja-JP">
                <a:solidFill>
                  <a:srgbClr val="208FFB"/>
                </a:solidFill>
                <a:effectLst/>
              </a:rPr>
              <a:t>()</a:t>
            </a:r>
          </a:p>
          <a:p>
            <a:r>
              <a:rPr lang="en" altLang="ja-JP">
                <a:solidFill>
                  <a:srgbClr val="208FFB"/>
                </a:solidFill>
              </a:rPr>
              <a:t>   </a:t>
            </a:r>
            <a:r>
              <a:rPr lang="en" altLang="ja-JP"/>
              <a:t>          </a:t>
            </a:r>
            <a:r>
              <a:rPr lang="en" altLang="ja-JP" b="1">
                <a:solidFill>
                  <a:srgbClr val="007427"/>
                </a:solidFill>
                <a:effectLst/>
              </a:rPr>
              <a:t>1</a:t>
            </a:r>
            <a:r>
              <a:rPr lang="en" altLang="ja-JP"/>
              <a:t> dic </a:t>
            </a:r>
            <a:r>
              <a:rPr lang="en" altLang="ja-JP">
                <a:solidFill>
                  <a:srgbClr val="208FFB"/>
                </a:solidFill>
                <a:effectLst/>
              </a:rPr>
              <a:t>=</a:t>
            </a:r>
            <a:r>
              <a:rPr lang="en" altLang="ja-JP"/>
              <a:t> </a:t>
            </a:r>
            <a:r>
              <a:rPr lang="en" altLang="ja-JP">
                <a:solidFill>
                  <a:srgbClr val="208FFB"/>
                </a:solidFill>
                <a:effectLst/>
              </a:rPr>
              <a:t>{"Apple":</a:t>
            </a:r>
            <a:r>
              <a:rPr lang="en" altLang="ja-JP"/>
              <a:t> </a:t>
            </a:r>
            <a:r>
              <a:rPr lang="en" altLang="ja-JP">
                <a:solidFill>
                  <a:srgbClr val="60C6C8"/>
                </a:solidFill>
                <a:effectLst/>
              </a:rPr>
              <a:t>158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</a:t>
            </a:r>
            <a:r>
              <a:rPr lang="en" altLang="ja-JP">
                <a:solidFill>
                  <a:srgbClr val="208FFB"/>
                </a:solidFill>
                <a:effectLst/>
              </a:rPr>
              <a:t>"Banana":</a:t>
            </a:r>
            <a:r>
              <a:rPr lang="en" altLang="ja-JP"/>
              <a:t> </a:t>
            </a:r>
            <a:r>
              <a:rPr lang="en" altLang="ja-JP">
                <a:solidFill>
                  <a:srgbClr val="60C6C8"/>
                </a:solidFill>
                <a:effectLst/>
              </a:rPr>
              <a:t>198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</a:t>
            </a:r>
            <a:r>
              <a:rPr lang="en" altLang="ja-JP">
                <a:solidFill>
                  <a:srgbClr val="208FFB"/>
                </a:solidFill>
                <a:effectLst/>
              </a:rPr>
              <a:t>"Orange":</a:t>
            </a:r>
            <a:r>
              <a:rPr lang="en" altLang="ja-JP"/>
              <a:t> </a:t>
            </a:r>
            <a:r>
              <a:rPr lang="en" altLang="ja-JP">
                <a:solidFill>
                  <a:srgbClr val="60C6C8"/>
                </a:solidFill>
                <a:effectLst/>
              </a:rPr>
              <a:t>100</a:t>
            </a:r>
            <a:r>
              <a:rPr lang="en" altLang="ja-JP">
                <a:solidFill>
                  <a:srgbClr val="208FFB"/>
                </a:solidFill>
                <a:effectLst/>
              </a:rPr>
              <a:t>}</a:t>
            </a:r>
          </a:p>
          <a:p>
            <a:r>
              <a:rPr lang="en" altLang="ja-JP">
                <a:solidFill>
                  <a:srgbClr val="208FFB"/>
                </a:solidFill>
              </a:rPr>
              <a:t>    </a:t>
            </a:r>
            <a:r>
              <a:rPr lang="en" altLang="ja-JP"/>
              <a:t> </a:t>
            </a:r>
            <a:r>
              <a:rPr lang="en" altLang="ja-JP">
                <a:solidFill>
                  <a:srgbClr val="00A250"/>
                </a:solidFill>
                <a:effectLst/>
              </a:rPr>
              <a:t>----&gt; 2</a:t>
            </a:r>
            <a:r>
              <a:rPr lang="en" altLang="ja-JP">
                <a:solidFill>
                  <a:srgbClr val="E75C58"/>
                </a:solidFill>
                <a:effectLst/>
              </a:rPr>
              <a:t> </a:t>
            </a:r>
            <a:r>
              <a:rPr lang="en" altLang="ja-JP">
                <a:solidFill>
                  <a:srgbClr val="00A250"/>
                </a:solidFill>
                <a:effectLst/>
              </a:rPr>
              <a:t>for</a:t>
            </a:r>
            <a:r>
              <a:rPr lang="en" altLang="ja-JP"/>
              <a:t> k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v </a:t>
            </a:r>
            <a:r>
              <a:rPr lang="en" altLang="ja-JP">
                <a:solidFill>
                  <a:srgbClr val="00A250"/>
                </a:solidFill>
                <a:effectLst/>
              </a:rPr>
              <a:t>in</a:t>
            </a:r>
            <a:r>
              <a:rPr lang="en" altLang="ja-JP"/>
              <a:t> dic</a:t>
            </a:r>
            <a:r>
              <a:rPr lang="en" altLang="ja-JP">
                <a:solidFill>
                  <a:srgbClr val="208FFB"/>
                </a:solidFill>
                <a:effectLst/>
              </a:rPr>
              <a:t>.</a:t>
            </a:r>
            <a:r>
              <a:rPr lang="en" altLang="ja-JP"/>
              <a:t>item</a:t>
            </a:r>
            <a:r>
              <a:rPr lang="en" altLang="ja-JP">
                <a:solidFill>
                  <a:srgbClr val="208FFB"/>
                </a:solidFill>
                <a:effectLst/>
              </a:rPr>
              <a:t>():</a:t>
            </a:r>
            <a:r>
              <a:rPr lang="en" altLang="ja-JP"/>
              <a:t> </a:t>
            </a:r>
          </a:p>
          <a:p>
            <a:r>
              <a:rPr lang="en" altLang="ja-JP" b="1">
                <a:solidFill>
                  <a:srgbClr val="007427"/>
                </a:solidFill>
                <a:effectLst/>
              </a:rPr>
              <a:t>             3</a:t>
            </a:r>
            <a:r>
              <a:rPr lang="en" altLang="ja-JP"/>
              <a:t> print</a:t>
            </a:r>
            <a:r>
              <a:rPr lang="en" altLang="ja-JP">
                <a:solidFill>
                  <a:srgbClr val="208FFB"/>
                </a:solidFill>
                <a:effectLst/>
              </a:rPr>
              <a:t>(</a:t>
            </a:r>
            <a:r>
              <a:rPr lang="en" altLang="ja-JP"/>
              <a:t>k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v</a:t>
            </a:r>
            <a:r>
              <a:rPr lang="en" altLang="ja-JP">
                <a:solidFill>
                  <a:srgbClr val="208FFB"/>
                </a:solidFill>
                <a:effectLst/>
              </a:rPr>
              <a:t>)</a:t>
            </a:r>
          </a:p>
          <a:p>
            <a:endParaRPr lang="en" altLang="ja-JP">
              <a:solidFill>
                <a:srgbClr val="208FFB"/>
              </a:solidFill>
            </a:endParaRPr>
          </a:p>
          <a:p>
            <a:r>
              <a:rPr lang="en" altLang="ja-JP">
                <a:solidFill>
                  <a:srgbClr val="E75C58"/>
                </a:solidFill>
                <a:effectLst/>
              </a:rPr>
              <a:t>AttributeError</a:t>
            </a:r>
            <a:r>
              <a:rPr lang="en" altLang="ja-JP"/>
              <a:t>: 'dict' object has no attribute 'item' </a:t>
            </a:r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779C39E-35FF-F147-9B20-7E43F5ABA30C}"/>
              </a:ext>
            </a:extLst>
          </p:cNvPr>
          <p:cNvSpPr txBox="1"/>
          <p:nvPr/>
        </p:nvSpPr>
        <p:spPr>
          <a:xfrm>
            <a:off x="396240" y="90424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間違っているコード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8C216C0-3223-B74F-8780-BD17F07BB0E2}"/>
              </a:ext>
            </a:extLst>
          </p:cNvPr>
          <p:cNvSpPr txBox="1"/>
          <p:nvPr/>
        </p:nvSpPr>
        <p:spPr>
          <a:xfrm>
            <a:off x="467360" y="28752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エラーメッセージ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C173C6D-F3EA-B949-BA7A-67890215EBCA}"/>
              </a:ext>
            </a:extLst>
          </p:cNvPr>
          <p:cNvSpPr txBox="1"/>
          <p:nvPr/>
        </p:nvSpPr>
        <p:spPr>
          <a:xfrm>
            <a:off x="203200" y="4663440"/>
            <a:ext cx="18774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どこでエラーが起きたか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5717AF4-5BED-FA4D-B5C4-71A027DCD12E}"/>
              </a:ext>
            </a:extLst>
          </p:cNvPr>
          <p:cNvSpPr txBox="1"/>
          <p:nvPr/>
        </p:nvSpPr>
        <p:spPr>
          <a:xfrm>
            <a:off x="711200" y="548640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何が起きたか</a:t>
            </a: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08A2C5C6-9987-1C4F-9563-460D4AF68B5A}"/>
              </a:ext>
            </a:extLst>
          </p:cNvPr>
          <p:cNvCxnSpPr>
            <a:cxnSpLocks/>
          </p:cNvCxnSpPr>
          <p:nvPr/>
        </p:nvCxnSpPr>
        <p:spPr>
          <a:xfrm>
            <a:off x="2021840" y="4795520"/>
            <a:ext cx="53848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1DAE8ABF-4DCA-BF4D-80A6-EF41B310DAD2}"/>
              </a:ext>
            </a:extLst>
          </p:cNvPr>
          <p:cNvCxnSpPr>
            <a:cxnSpLocks/>
          </p:cNvCxnSpPr>
          <p:nvPr/>
        </p:nvCxnSpPr>
        <p:spPr>
          <a:xfrm>
            <a:off x="1737360" y="5618480"/>
            <a:ext cx="53848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2755097-CAFB-D845-8DFF-0126874D1AC3}"/>
              </a:ext>
            </a:extLst>
          </p:cNvPr>
          <p:cNvSpPr txBox="1"/>
          <p:nvPr/>
        </p:nvSpPr>
        <p:spPr>
          <a:xfrm>
            <a:off x="508000" y="5902960"/>
            <a:ext cx="7911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「</a:t>
            </a:r>
            <a:r>
              <a:rPr kumimoji="1" lang="en-US" altLang="ja-JP" sz="2000"/>
              <a:t>dict</a:t>
            </a:r>
            <a:r>
              <a:rPr lang="ja-JP" altLang="en-US" sz="2000"/>
              <a:t>というオブジェクトには</a:t>
            </a:r>
            <a:r>
              <a:rPr lang="en-US" altLang="ja-JP" sz="2000"/>
              <a:t>`item`</a:t>
            </a:r>
            <a:r>
              <a:rPr lang="ja-JP" altLang="en-US" sz="2000"/>
              <a:t>という属性</a:t>
            </a:r>
            <a:r>
              <a:rPr lang="en-US" altLang="ja-JP" sz="2000"/>
              <a:t>(attribute)</a:t>
            </a:r>
            <a:r>
              <a:rPr lang="ja-JP" altLang="en-US" sz="2000"/>
              <a:t>は無いよ」</a:t>
            </a:r>
            <a:endParaRPr kumimoji="1" lang="ja-JP" altLang="en-US" sz="2000"/>
          </a:p>
        </p:txBody>
      </p:sp>
      <p:sp>
        <p:nvSpPr>
          <p:cNvPr id="15" name="右矢印 14">
            <a:extLst>
              <a:ext uri="{FF2B5EF4-FFF2-40B4-BE49-F238E27FC236}">
                <a16:creationId xmlns:a16="http://schemas.microsoft.com/office/drawing/2014/main" id="{01764183-C7D7-7447-9755-773FAC519C61}"/>
              </a:ext>
            </a:extLst>
          </p:cNvPr>
          <p:cNvSpPr/>
          <p:nvPr/>
        </p:nvSpPr>
        <p:spPr>
          <a:xfrm>
            <a:off x="1402080" y="639064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879EFBA-8782-0D4F-A201-A84EE88CA3F9}"/>
              </a:ext>
            </a:extLst>
          </p:cNvPr>
          <p:cNvSpPr txBox="1"/>
          <p:nvPr/>
        </p:nvSpPr>
        <p:spPr>
          <a:xfrm>
            <a:off x="1879600" y="6319520"/>
            <a:ext cx="1941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`items`</a:t>
            </a:r>
            <a:r>
              <a:rPr kumimoji="1" lang="ja-JP" altLang="en-US" sz="2000"/>
              <a:t>のタイポ</a:t>
            </a:r>
          </a:p>
        </p:txBody>
      </p:sp>
    </p:spTree>
    <p:extLst>
      <p:ext uri="{BB962C8B-B14F-4D97-AF65-F5344CB8AC3E}">
        <p14:creationId xmlns:p14="http://schemas.microsoft.com/office/powerpoint/2010/main" val="331124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383997C-4018-7C4E-B9C8-B33AEBB72C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発展課題：ファイルシステムを見る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659DAB6-887C-4E41-B62F-42D4DF08A7BC}"/>
              </a:ext>
            </a:extLst>
          </p:cNvPr>
          <p:cNvSpPr txBox="1"/>
          <p:nvPr/>
        </p:nvSpPr>
        <p:spPr>
          <a:xfrm>
            <a:off x="611560" y="2132856"/>
            <a:ext cx="76498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df</a:t>
            </a:r>
            <a:r>
              <a:rPr kumimoji="1" lang="ja-JP" altLang="en-US" sz="2000"/>
              <a:t>コマンドや</a:t>
            </a:r>
            <a:r>
              <a:rPr kumimoji="1" lang="en-US" altLang="ja-JP" sz="2000"/>
              <a:t>stat</a:t>
            </a:r>
            <a:r>
              <a:rPr kumimoji="1" lang="ja-JP" altLang="en-US" sz="2000"/>
              <a:t>、</a:t>
            </a:r>
            <a:r>
              <a:rPr kumimoji="1" lang="en-US" altLang="ja-JP" sz="2000"/>
              <a:t>ls</a:t>
            </a:r>
            <a:r>
              <a:rPr kumimoji="1" lang="ja-JP" altLang="en-US" sz="2000"/>
              <a:t>コマンドを使って</a:t>
            </a:r>
            <a:r>
              <a:rPr kumimoji="1" lang="en-US" altLang="ja-JP" sz="2000"/>
              <a:t>inode</a:t>
            </a:r>
            <a:r>
              <a:rPr kumimoji="1" lang="ja-JP" altLang="en-US" sz="2000"/>
              <a:t>番号を実際に見てみる</a:t>
            </a:r>
          </a:p>
        </p:txBody>
      </p:sp>
    </p:spTree>
    <p:extLst>
      <p:ext uri="{BB962C8B-B14F-4D97-AF65-F5344CB8AC3E}">
        <p14:creationId xmlns:p14="http://schemas.microsoft.com/office/powerpoint/2010/main" val="3484861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FE0D3DC-8687-1D46-913C-3171D6AFB8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エラーメッセージの読み方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1EF04DF-6FA2-1743-B51C-AAD61CD80988}"/>
              </a:ext>
            </a:extLst>
          </p:cNvPr>
          <p:cNvSpPr/>
          <p:nvPr/>
        </p:nvSpPr>
        <p:spPr>
          <a:xfrm>
            <a:off x="599440" y="1508036"/>
            <a:ext cx="7437120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dic = {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"Apple"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158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"Banana"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198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"Orange"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k, v </a:t>
            </a:r>
            <a:r>
              <a:rPr lang="en" altLang="ja-JP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dic.items():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(k, v)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8C4E6F7-70E4-924C-B5F6-B3AB3DA0926F}"/>
              </a:ext>
            </a:extLst>
          </p:cNvPr>
          <p:cNvSpPr txBox="1"/>
          <p:nvPr/>
        </p:nvSpPr>
        <p:spPr>
          <a:xfrm>
            <a:off x="396240" y="90424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間違っているコード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D20A9C9-70FE-134B-B1F6-5A07ECD7EA6B}"/>
              </a:ext>
            </a:extLst>
          </p:cNvPr>
          <p:cNvSpPr/>
          <p:nvPr/>
        </p:nvSpPr>
        <p:spPr>
          <a:xfrm>
            <a:off x="579120" y="3265716"/>
            <a:ext cx="6238240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>
                <a:solidFill>
                  <a:srgbClr val="60C6C8"/>
                </a:solidFill>
                <a:effectLst/>
              </a:rPr>
              <a:t>File </a:t>
            </a:r>
            <a:r>
              <a:rPr lang="en" altLang="ja-JP">
                <a:solidFill>
                  <a:srgbClr val="00A250"/>
                </a:solidFill>
                <a:effectLst/>
              </a:rPr>
              <a:t>"&lt;ipython-input-3-77fbab45f938&gt;"</a:t>
            </a:r>
            <a:r>
              <a:rPr lang="en" altLang="ja-JP">
                <a:solidFill>
                  <a:srgbClr val="60C6C8"/>
                </a:solidFill>
                <a:effectLst/>
              </a:rPr>
              <a:t>, line </a:t>
            </a:r>
            <a:r>
              <a:rPr lang="en" altLang="ja-JP">
                <a:solidFill>
                  <a:srgbClr val="00A250"/>
                </a:solidFill>
                <a:effectLst/>
              </a:rPr>
              <a:t>1</a:t>
            </a:r>
          </a:p>
          <a:p>
            <a:r>
              <a:rPr lang="en" altLang="ja-JP">
                <a:solidFill>
                  <a:srgbClr val="00A250"/>
                </a:solidFill>
              </a:rPr>
              <a:t>     </a:t>
            </a:r>
            <a:r>
              <a:rPr lang="en" altLang="ja-JP"/>
              <a:t> </a:t>
            </a:r>
            <a:r>
              <a:rPr lang="en" altLang="ja-JP">
                <a:solidFill>
                  <a:srgbClr val="E75C58"/>
                </a:solidFill>
                <a:effectLst/>
              </a:rPr>
              <a:t>dic = {"Apple": 158, "Banana": 198, "Orange"; 100}</a:t>
            </a:r>
          </a:p>
          <a:p>
            <a:r>
              <a:rPr lang="en" altLang="ja-JP">
                <a:solidFill>
                  <a:srgbClr val="E75C58"/>
                </a:solidFill>
              </a:rPr>
              <a:t>                                                                    </a:t>
            </a:r>
            <a:r>
              <a:rPr lang="en" altLang="ja-JP"/>
              <a:t> ^</a:t>
            </a:r>
          </a:p>
          <a:p>
            <a:r>
              <a:rPr lang="en" altLang="ja-JP">
                <a:solidFill>
                  <a:srgbClr val="E75C58"/>
                </a:solidFill>
                <a:effectLst/>
              </a:rPr>
              <a:t>SyntaxError:</a:t>
            </a:r>
            <a:r>
              <a:rPr lang="en" altLang="ja-JP"/>
              <a:t> invalid syntax </a:t>
            </a:r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6241DC8-84E6-4044-9F38-6C6835047E64}"/>
              </a:ext>
            </a:extLst>
          </p:cNvPr>
          <p:cNvSpPr txBox="1"/>
          <p:nvPr/>
        </p:nvSpPr>
        <p:spPr>
          <a:xfrm>
            <a:off x="436880" y="280416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エラーメッセージ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F72B482-A0C3-6049-BE6A-DB8B0C95C743}"/>
              </a:ext>
            </a:extLst>
          </p:cNvPr>
          <p:cNvSpPr txBox="1"/>
          <p:nvPr/>
        </p:nvSpPr>
        <p:spPr>
          <a:xfrm>
            <a:off x="6984434" y="3810000"/>
            <a:ext cx="2159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どこでエラーが起きたか</a:t>
            </a: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32031129-4AD2-B548-AF07-8EAA34268CD1}"/>
              </a:ext>
            </a:extLst>
          </p:cNvPr>
          <p:cNvCxnSpPr>
            <a:cxnSpLocks/>
          </p:cNvCxnSpPr>
          <p:nvPr/>
        </p:nvCxnSpPr>
        <p:spPr>
          <a:xfrm flipH="1">
            <a:off x="5273040" y="3972560"/>
            <a:ext cx="17373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558D7B6D-B851-5F49-B19E-BDA9A8DDDC57}"/>
              </a:ext>
            </a:extLst>
          </p:cNvPr>
          <p:cNvSpPr txBox="1"/>
          <p:nvPr/>
        </p:nvSpPr>
        <p:spPr>
          <a:xfrm>
            <a:off x="7035234" y="4165600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何が起きたか</a:t>
            </a: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4AA83BA7-2D9D-954F-B43B-E710DF5CC773}"/>
              </a:ext>
            </a:extLst>
          </p:cNvPr>
          <p:cNvCxnSpPr>
            <a:cxnSpLocks/>
          </p:cNvCxnSpPr>
          <p:nvPr/>
        </p:nvCxnSpPr>
        <p:spPr>
          <a:xfrm flipH="1">
            <a:off x="3200400" y="4307840"/>
            <a:ext cx="38201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BB03394-D10E-324C-AD0B-8D68EF0DA1FA}"/>
              </a:ext>
            </a:extLst>
          </p:cNvPr>
          <p:cNvSpPr txBox="1"/>
          <p:nvPr/>
        </p:nvSpPr>
        <p:spPr>
          <a:xfrm>
            <a:off x="274320" y="4805680"/>
            <a:ext cx="6071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「</a:t>
            </a:r>
            <a:r>
              <a:rPr kumimoji="1" lang="en-US" altLang="ja-JP" sz="2000"/>
              <a:t>Python</a:t>
            </a:r>
            <a:r>
              <a:rPr kumimoji="1" lang="ja-JP" altLang="en-US" sz="2000"/>
              <a:t>文法として間違っている</a:t>
            </a:r>
            <a:r>
              <a:rPr kumimoji="1" lang="en-US" altLang="ja-JP" sz="2000"/>
              <a:t>(Invalid Syntax)</a:t>
            </a:r>
            <a:r>
              <a:rPr kumimoji="1" lang="ja-JP" altLang="en-US" sz="2000"/>
              <a:t>よ</a:t>
            </a:r>
            <a:r>
              <a:rPr lang="ja-JP" altLang="en-US" sz="2000"/>
              <a:t>」</a:t>
            </a:r>
            <a:endParaRPr kumimoji="1" lang="ja-JP" altLang="en-US" sz="2000"/>
          </a:p>
        </p:txBody>
      </p:sp>
      <p:sp>
        <p:nvSpPr>
          <p:cNvPr id="15" name="右矢印 14">
            <a:extLst>
              <a:ext uri="{FF2B5EF4-FFF2-40B4-BE49-F238E27FC236}">
                <a16:creationId xmlns:a16="http://schemas.microsoft.com/office/drawing/2014/main" id="{2DEB6351-93FA-CA49-BB0C-3F476F210461}"/>
              </a:ext>
            </a:extLst>
          </p:cNvPr>
          <p:cNvSpPr/>
          <p:nvPr/>
        </p:nvSpPr>
        <p:spPr>
          <a:xfrm>
            <a:off x="965200" y="537464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CD82734-DB8C-744F-994F-A95C799089B1}"/>
              </a:ext>
            </a:extLst>
          </p:cNvPr>
          <p:cNvSpPr txBox="1"/>
          <p:nvPr/>
        </p:nvSpPr>
        <p:spPr>
          <a:xfrm>
            <a:off x="1493520" y="5364480"/>
            <a:ext cx="4905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コロン「</a:t>
            </a:r>
            <a:r>
              <a:rPr kumimoji="1" lang="en-US" altLang="ja-JP"/>
              <a:t>:</a:t>
            </a:r>
            <a:r>
              <a:rPr kumimoji="1" lang="ja-JP" altLang="en-US"/>
              <a:t>」とセミコロン「</a:t>
            </a:r>
            <a:r>
              <a:rPr kumimoji="1" lang="en-US" altLang="ja-JP"/>
              <a:t>;</a:t>
            </a:r>
            <a:r>
              <a:rPr kumimoji="1" lang="ja-JP" altLang="en-US"/>
              <a:t>」を間違えていた</a:t>
            </a:r>
          </a:p>
        </p:txBody>
      </p:sp>
    </p:spTree>
    <p:extLst>
      <p:ext uri="{BB962C8B-B14F-4D97-AF65-F5344CB8AC3E}">
        <p14:creationId xmlns:p14="http://schemas.microsoft.com/office/powerpoint/2010/main" val="302666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A421B25D-01EE-EB48-AC96-7C7F9E48FFD7}"/>
              </a:ext>
            </a:extLst>
          </p:cNvPr>
          <p:cNvSpPr/>
          <p:nvPr/>
        </p:nvSpPr>
        <p:spPr>
          <a:xfrm>
            <a:off x="944880" y="4622800"/>
            <a:ext cx="5252720" cy="1402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1B0E326-6E7A-4B43-8DC9-B56163CFD0A5}"/>
              </a:ext>
            </a:extLst>
          </p:cNvPr>
          <p:cNvSpPr/>
          <p:nvPr/>
        </p:nvSpPr>
        <p:spPr>
          <a:xfrm>
            <a:off x="1473200" y="5140960"/>
            <a:ext cx="4663440" cy="853440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BBD5530-F150-284F-B03D-21F17D20253D}"/>
              </a:ext>
            </a:extLst>
          </p:cNvPr>
          <p:cNvSpPr/>
          <p:nvPr/>
        </p:nvSpPr>
        <p:spPr>
          <a:xfrm>
            <a:off x="873760" y="1747520"/>
            <a:ext cx="5252720" cy="1402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1EBDB3C-0E9E-8640-879F-D1DA8ECFE219}"/>
              </a:ext>
            </a:extLst>
          </p:cNvPr>
          <p:cNvSpPr/>
          <p:nvPr/>
        </p:nvSpPr>
        <p:spPr>
          <a:xfrm>
            <a:off x="1402080" y="2275840"/>
            <a:ext cx="4622800" cy="609600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7142E42-404E-9047-8FD3-1E7B740A1A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エラーが出ないバグ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1A523C7-90CC-6D4C-80AF-DDE2CC06EE72}"/>
              </a:ext>
            </a:extLst>
          </p:cNvPr>
          <p:cNvSpPr txBox="1"/>
          <p:nvPr/>
        </p:nvSpPr>
        <p:spPr>
          <a:xfrm>
            <a:off x="203200" y="965200"/>
            <a:ext cx="6872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"file0.dat"</a:t>
            </a:r>
            <a:r>
              <a:rPr lang="ja-JP" altLang="en-US" sz="2400"/>
              <a:t>から</a:t>
            </a:r>
            <a:r>
              <a:rPr lang="en-US" altLang="ja-JP" sz="2400"/>
              <a:t>"file</a:t>
            </a:r>
            <a:r>
              <a:rPr kumimoji="1" lang="en-US" altLang="ja-JP" sz="2400"/>
              <a:t>9.dat"</a:t>
            </a:r>
            <a:r>
              <a:rPr kumimoji="1" lang="ja-JP" altLang="en-US" sz="2400"/>
              <a:t>までの文字列リストを作る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9701CCF-8238-5F45-9F1E-9E00999DE3FA}"/>
              </a:ext>
            </a:extLst>
          </p:cNvPr>
          <p:cNvSpPr/>
          <p:nvPr/>
        </p:nvSpPr>
        <p:spPr>
          <a:xfrm>
            <a:off x="243840" y="1427818"/>
            <a:ext cx="6319520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effectLst/>
                <a:latin typeface="Menlo" panose="020B0609030804020204" pitchFamily="49" charset="0"/>
              </a:rPr>
              <a:t>def makefilelist():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a = []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for i in range(10):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filename = "file{}.dat".format(i)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a.append(filename)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return a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DB86423-E11F-BF4F-8706-229BBB4AC0EA}"/>
              </a:ext>
            </a:extLst>
          </p:cNvPr>
          <p:cNvSpPr/>
          <p:nvPr/>
        </p:nvSpPr>
        <p:spPr>
          <a:xfrm>
            <a:off x="853440" y="3312775"/>
            <a:ext cx="82905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/>
              <a:t>['file0.dat', 'file1.dat', 'file2.dat', 'file3.dat', 'file4.dat', 'file5.dat', 'file6.dat', 'file7.dat', 'file8.dat', 'file9.dat']</a:t>
            </a:r>
            <a:endParaRPr lang="ja-JP" altLang="en-US" sz="1600"/>
          </a:p>
        </p:txBody>
      </p:sp>
      <p:sp>
        <p:nvSpPr>
          <p:cNvPr id="6" name="右矢印 5">
            <a:extLst>
              <a:ext uri="{FF2B5EF4-FFF2-40B4-BE49-F238E27FC236}">
                <a16:creationId xmlns:a16="http://schemas.microsoft.com/office/drawing/2014/main" id="{CA87F3B6-ED46-EF4A-81C3-487D14AF7C55}"/>
              </a:ext>
            </a:extLst>
          </p:cNvPr>
          <p:cNvSpPr/>
          <p:nvPr/>
        </p:nvSpPr>
        <p:spPr>
          <a:xfrm>
            <a:off x="325120" y="333248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F727EEB-5FCC-8243-932C-5F1F09DD5B34}"/>
              </a:ext>
            </a:extLst>
          </p:cNvPr>
          <p:cNvSpPr txBox="1"/>
          <p:nvPr/>
        </p:nvSpPr>
        <p:spPr>
          <a:xfrm>
            <a:off x="304800" y="3810000"/>
            <a:ext cx="6212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return</a:t>
            </a:r>
            <a:r>
              <a:rPr lang="ja-JP" altLang="en-US" sz="2400"/>
              <a:t>文のインデントが間違っていると</a:t>
            </a:r>
            <a:r>
              <a:rPr lang="en-US" altLang="ja-JP" sz="2400"/>
              <a:t>……</a:t>
            </a:r>
            <a:endParaRPr kumimoji="1" lang="ja-JP" altLang="en-US" sz="240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54E16E18-CE1A-E14F-978E-57721C21FA84}"/>
              </a:ext>
            </a:extLst>
          </p:cNvPr>
          <p:cNvSpPr/>
          <p:nvPr/>
        </p:nvSpPr>
        <p:spPr>
          <a:xfrm>
            <a:off x="345440" y="4272618"/>
            <a:ext cx="6319520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effectLst/>
                <a:latin typeface="Menlo" panose="020B0609030804020204" pitchFamily="49" charset="0"/>
              </a:rPr>
              <a:t>def makefilelist():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a = []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for i in range(10):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filename = "file{}.dat".format(i)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a.append(filename)</a:t>
            </a:r>
          </a:p>
          <a:p>
            <a:r>
              <a:rPr lang="en" altLang="ja-JP">
                <a:latin typeface="Menlo" panose="020B0609030804020204" pitchFamily="49" charset="0"/>
              </a:rPr>
              <a:t>        </a:t>
            </a:r>
            <a:r>
              <a:rPr lang="en" altLang="ja-JP" b="0">
                <a:effectLst/>
                <a:latin typeface="Menlo" panose="020B0609030804020204" pitchFamily="49" charset="0"/>
              </a:rPr>
              <a:t>return a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E517732-C459-A744-B4F5-3F5565881D05}"/>
              </a:ext>
            </a:extLst>
          </p:cNvPr>
          <p:cNvSpPr/>
          <p:nvPr/>
        </p:nvSpPr>
        <p:spPr>
          <a:xfrm>
            <a:off x="955040" y="6157575"/>
            <a:ext cx="1117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/>
              <a:t>['file0.dat']</a:t>
            </a:r>
            <a:endParaRPr lang="ja-JP" altLang="en-US" sz="1600"/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F12FA2E9-526D-4849-B3F6-7D9B76AF0CDB}"/>
              </a:ext>
            </a:extLst>
          </p:cNvPr>
          <p:cNvSpPr/>
          <p:nvPr/>
        </p:nvSpPr>
        <p:spPr>
          <a:xfrm>
            <a:off x="426720" y="617728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B820AD60-999F-4145-8A09-839FEA44EBBD}"/>
              </a:ext>
            </a:extLst>
          </p:cNvPr>
          <p:cNvSpPr/>
          <p:nvPr/>
        </p:nvSpPr>
        <p:spPr>
          <a:xfrm>
            <a:off x="1483360" y="5689600"/>
            <a:ext cx="1310640" cy="3048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519F3EE-1B98-094C-B479-8A72C68B5DC5}"/>
              </a:ext>
            </a:extLst>
          </p:cNvPr>
          <p:cNvSpPr txBox="1"/>
          <p:nvPr/>
        </p:nvSpPr>
        <p:spPr>
          <a:xfrm>
            <a:off x="6705600" y="177800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関数が作るブロック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6462347-0F94-064D-A4DF-30A68D20BAA8}"/>
              </a:ext>
            </a:extLst>
          </p:cNvPr>
          <p:cNvSpPr txBox="1"/>
          <p:nvPr/>
        </p:nvSpPr>
        <p:spPr>
          <a:xfrm>
            <a:off x="6746240" y="2395974"/>
            <a:ext cx="2304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for</a:t>
            </a:r>
            <a:r>
              <a:rPr lang="ja-JP" altLang="en-US"/>
              <a:t>文が作るブロック</a:t>
            </a:r>
            <a:endParaRPr kumimoji="1" lang="ja-JP" altLang="en-US"/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A00BA287-5E10-2E4A-9763-718E4E87E721}"/>
              </a:ext>
            </a:extLst>
          </p:cNvPr>
          <p:cNvCxnSpPr>
            <a:stCxn id="18" idx="1"/>
          </p:cNvCxnSpPr>
          <p:nvPr/>
        </p:nvCxnSpPr>
        <p:spPr>
          <a:xfrm flipH="1" flipV="1">
            <a:off x="6106160" y="1960880"/>
            <a:ext cx="599440" cy="178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FE002A6-B3DD-CE4C-921A-6FA217B0A97F}"/>
              </a:ext>
            </a:extLst>
          </p:cNvPr>
          <p:cNvCxnSpPr>
            <a:stCxn id="19" idx="1"/>
            <a:endCxn id="14" idx="3"/>
          </p:cNvCxnSpPr>
          <p:nvPr/>
        </p:nvCxnSpPr>
        <p:spPr>
          <a:xfrm flipH="1">
            <a:off x="6024880" y="2580640"/>
            <a:ext cx="7213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E809089-4148-EC4B-9FF1-40210E58EC99}"/>
              </a:ext>
            </a:extLst>
          </p:cNvPr>
          <p:cNvSpPr txBox="1"/>
          <p:nvPr/>
        </p:nvSpPr>
        <p:spPr>
          <a:xfrm>
            <a:off x="6839202" y="5393174"/>
            <a:ext cx="2304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for</a:t>
            </a:r>
            <a:r>
              <a:rPr lang="ja-JP" altLang="en-US"/>
              <a:t>文が作るブロック</a:t>
            </a:r>
            <a:endParaRPr kumimoji="1" lang="ja-JP" altLang="en-US"/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55AE3857-19B7-5E41-B004-EC1AD291B5F0}"/>
              </a:ext>
            </a:extLst>
          </p:cNvPr>
          <p:cNvCxnSpPr>
            <a:stCxn id="25" idx="1"/>
          </p:cNvCxnSpPr>
          <p:nvPr/>
        </p:nvCxnSpPr>
        <p:spPr>
          <a:xfrm flipH="1">
            <a:off x="6117842" y="5577840"/>
            <a:ext cx="7213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A716BD-46B1-2249-ADA5-F75F08F6D842}"/>
              </a:ext>
            </a:extLst>
          </p:cNvPr>
          <p:cNvSpPr txBox="1"/>
          <p:nvPr/>
        </p:nvSpPr>
        <p:spPr>
          <a:xfrm>
            <a:off x="6786880" y="465328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関数が作るブロック</a:t>
            </a:r>
            <a:endParaRPr kumimoji="1" lang="ja-JP" altLang="en-US"/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ECED1BB1-7653-8042-9E67-870D14868ADA}"/>
              </a:ext>
            </a:extLst>
          </p:cNvPr>
          <p:cNvCxnSpPr>
            <a:stCxn id="27" idx="1"/>
          </p:cNvCxnSpPr>
          <p:nvPr/>
        </p:nvCxnSpPr>
        <p:spPr>
          <a:xfrm flipH="1" flipV="1">
            <a:off x="6187440" y="4836160"/>
            <a:ext cx="599440" cy="178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026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D84B80F-FA54-1548-868E-EBFBD1F99D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結局バグってどうやって見つけるの？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7DF13AA-0FFC-FD41-9FEE-0D6A5BCC6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0980" y="993139"/>
            <a:ext cx="1921765" cy="2217421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D7DE419C-8F50-8C43-B14E-D68970C83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" y="3804920"/>
            <a:ext cx="1600200" cy="2540000"/>
          </a:xfrm>
          <a:prstGeom prst="rect">
            <a:avLst/>
          </a:prstGeom>
        </p:spPr>
      </p:pic>
      <p:sp>
        <p:nvSpPr>
          <p:cNvPr id="5" name="テキスト プレースホルダー 1">
            <a:extLst>
              <a:ext uri="{FF2B5EF4-FFF2-40B4-BE49-F238E27FC236}">
                <a16:creationId xmlns:a16="http://schemas.microsoft.com/office/drawing/2014/main" id="{928667A2-F960-134A-BD87-1FA8FD6B554B}"/>
              </a:ext>
            </a:extLst>
          </p:cNvPr>
          <p:cNvSpPr txBox="1">
            <a:spLocks/>
          </p:cNvSpPr>
          <p:nvPr/>
        </p:nvSpPr>
        <p:spPr>
          <a:xfrm>
            <a:off x="1859280" y="4508133"/>
            <a:ext cx="5963920" cy="805547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kumimoji="1" sz="4000" kern="1200">
                <a:ln>
                  <a:solidFill>
                    <a:srgbClr val="011893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つまるところ、慣れです</a:t>
            </a:r>
          </a:p>
        </p:txBody>
      </p:sp>
    </p:spTree>
    <p:extLst>
      <p:ext uri="{BB962C8B-B14F-4D97-AF65-F5344CB8AC3E}">
        <p14:creationId xmlns:p14="http://schemas.microsoft.com/office/powerpoint/2010/main" val="2286456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056D32E-05B2-6C4E-A1C6-0E94D7850D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本講義で学ぶこと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A79850A-2F57-BD48-8815-D10750D61831}"/>
              </a:ext>
            </a:extLst>
          </p:cNvPr>
          <p:cNvSpPr txBox="1"/>
          <p:nvPr/>
        </p:nvSpPr>
        <p:spPr>
          <a:xfrm>
            <a:off x="1167304" y="2339216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ファイルシステム</a:t>
            </a:r>
            <a:endParaRPr kumimoji="1" lang="ja-JP" altLang="en-US" sz="28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8966491-36D2-7947-B56D-71820EF6BFC4}"/>
              </a:ext>
            </a:extLst>
          </p:cNvPr>
          <p:cNvSpPr txBox="1"/>
          <p:nvPr/>
        </p:nvSpPr>
        <p:spPr>
          <a:xfrm>
            <a:off x="1187624" y="3212976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ファイルの読み書き</a:t>
            </a:r>
            <a:endParaRPr kumimoji="1" lang="ja-JP" altLang="en-US" sz="28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8966491-36D2-7947-B56D-71820EF6BFC4}"/>
              </a:ext>
            </a:extLst>
          </p:cNvPr>
          <p:cNvSpPr txBox="1"/>
          <p:nvPr/>
        </p:nvSpPr>
        <p:spPr>
          <a:xfrm>
            <a:off x="1218104" y="4138920"/>
            <a:ext cx="33345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CSV</a:t>
            </a:r>
            <a:r>
              <a:rPr kumimoji="1" lang="ja-JP" altLang="en-US" sz="2800" dirty="0">
                <a:solidFill>
                  <a:srgbClr val="FF0000"/>
                </a:solidFill>
              </a:rPr>
              <a:t>ファイルの扱い</a:t>
            </a:r>
          </a:p>
        </p:txBody>
      </p:sp>
    </p:spTree>
    <p:extLst>
      <p:ext uri="{BB962C8B-B14F-4D97-AF65-F5344CB8AC3E}">
        <p14:creationId xmlns:p14="http://schemas.microsoft.com/office/powerpoint/2010/main" val="414273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56E0C7E-C9E2-274A-AA29-854CD42E7F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ファイルシステムとは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114AA98-5840-8448-87DA-AD0DEFE36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540" y="2512060"/>
            <a:ext cx="1744980" cy="174498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D5E89797-8782-FD44-BCFB-25AEE4F85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3760" y="2418080"/>
            <a:ext cx="1164243" cy="105946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B13CA36-7BDA-6849-ACDE-20FF319EF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3600" y="3843122"/>
            <a:ext cx="1209725" cy="104036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4F4D616E-1DBA-2B44-976A-05F454915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3120" y="5310580"/>
            <a:ext cx="1231208" cy="115118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073BB6A-A7CA-D54B-8E34-8689DF1A54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170" y="4368800"/>
            <a:ext cx="1390413" cy="199263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C9EBE079-4220-7243-9D51-78290C73EF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3610" y="5336540"/>
            <a:ext cx="977900" cy="114300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568DC5C2-E377-8840-816C-3B64986EE6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04410" y="5580380"/>
            <a:ext cx="977900" cy="11430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453E6EE9-EF00-D040-AACE-15F448B708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14570" y="4147820"/>
            <a:ext cx="977900" cy="114300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B2891F58-38EB-7848-A0A2-31BC2226473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83280" y="4124960"/>
            <a:ext cx="1203078" cy="100457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C50AC33-1D4D-EE42-857C-F2C77C048B57}"/>
              </a:ext>
            </a:extLst>
          </p:cNvPr>
          <p:cNvSpPr txBox="1"/>
          <p:nvPr/>
        </p:nvSpPr>
        <p:spPr>
          <a:xfrm>
            <a:off x="3525520" y="358648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ファイルやフォルダ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D20BCE0-6291-F945-8731-94D7D0D8F241}"/>
              </a:ext>
            </a:extLst>
          </p:cNvPr>
          <p:cNvSpPr txBox="1"/>
          <p:nvPr/>
        </p:nvSpPr>
        <p:spPr>
          <a:xfrm>
            <a:off x="7030720" y="179832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ストレージ</a:t>
            </a: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EED45673-B5C2-0E43-A904-605E047007B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44900" y="2133600"/>
            <a:ext cx="1535308" cy="1344930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E8D8CFE9-6340-D146-8BE6-94339B363141}"/>
              </a:ext>
            </a:extLst>
          </p:cNvPr>
          <p:cNvSpPr txBox="1"/>
          <p:nvPr/>
        </p:nvSpPr>
        <p:spPr>
          <a:xfrm>
            <a:off x="497840" y="179832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ユーザ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3DC9F69-E3E5-7C46-9985-6E4D4AA6998D}"/>
              </a:ext>
            </a:extLst>
          </p:cNvPr>
          <p:cNvSpPr txBox="1"/>
          <p:nvPr/>
        </p:nvSpPr>
        <p:spPr>
          <a:xfrm>
            <a:off x="3586480" y="179832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ファイルシステム</a:t>
            </a:r>
          </a:p>
        </p:txBody>
      </p:sp>
      <p:sp>
        <p:nvSpPr>
          <p:cNvPr id="19" name="左右矢印 18">
            <a:extLst>
              <a:ext uri="{FF2B5EF4-FFF2-40B4-BE49-F238E27FC236}">
                <a16:creationId xmlns:a16="http://schemas.microsoft.com/office/drawing/2014/main" id="{10AA5933-D075-4E4B-B982-429650A4970D}"/>
              </a:ext>
            </a:extLst>
          </p:cNvPr>
          <p:cNvSpPr/>
          <p:nvPr/>
        </p:nvSpPr>
        <p:spPr>
          <a:xfrm>
            <a:off x="2418080" y="3667760"/>
            <a:ext cx="731520" cy="416560"/>
          </a:xfrm>
          <a:prstGeom prst="left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左右矢印 20">
            <a:extLst>
              <a:ext uri="{FF2B5EF4-FFF2-40B4-BE49-F238E27FC236}">
                <a16:creationId xmlns:a16="http://schemas.microsoft.com/office/drawing/2014/main" id="{65DF080E-1245-754E-BFDE-3C29508FC2C0}"/>
              </a:ext>
            </a:extLst>
          </p:cNvPr>
          <p:cNvSpPr/>
          <p:nvPr/>
        </p:nvSpPr>
        <p:spPr>
          <a:xfrm>
            <a:off x="6024880" y="3688080"/>
            <a:ext cx="731520" cy="416560"/>
          </a:xfrm>
          <a:prstGeom prst="left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65E3E01-74F5-3742-B447-A8CD03C9784A}"/>
              </a:ext>
            </a:extLst>
          </p:cNvPr>
          <p:cNvSpPr txBox="1"/>
          <p:nvPr/>
        </p:nvSpPr>
        <p:spPr>
          <a:xfrm>
            <a:off x="406400" y="1097280"/>
            <a:ext cx="849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ストレージにファイルやフォルダといった構造を与え、使いやすくするシステム</a:t>
            </a:r>
          </a:p>
        </p:txBody>
      </p:sp>
    </p:spTree>
    <p:extLst>
      <p:ext uri="{BB962C8B-B14F-4D97-AF65-F5344CB8AC3E}">
        <p14:creationId xmlns:p14="http://schemas.microsoft.com/office/powerpoint/2010/main" val="265269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444F355-4BB1-9B47-9140-0873ADF8B9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ストレージの仕組み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0576AAE-1226-8D4A-A259-FB692E12A309}"/>
              </a:ext>
            </a:extLst>
          </p:cNvPr>
          <p:cNvSpPr/>
          <p:nvPr/>
        </p:nvSpPr>
        <p:spPr>
          <a:xfrm>
            <a:off x="1650651" y="2334280"/>
            <a:ext cx="7191029" cy="7200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F3C737E-7CF2-D44B-8A79-7D476ADB1836}"/>
              </a:ext>
            </a:extLst>
          </p:cNvPr>
          <p:cNvSpPr/>
          <p:nvPr/>
        </p:nvSpPr>
        <p:spPr>
          <a:xfrm>
            <a:off x="1650651" y="2334280"/>
            <a:ext cx="720080" cy="7200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BD7EA7B-80F2-024A-8996-3474D177588B}"/>
              </a:ext>
            </a:extLst>
          </p:cNvPr>
          <p:cNvSpPr/>
          <p:nvPr/>
        </p:nvSpPr>
        <p:spPr>
          <a:xfrm>
            <a:off x="3081040" y="233428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E389E1A-91A5-794C-8C74-5B72ECF593A6}"/>
              </a:ext>
            </a:extLst>
          </p:cNvPr>
          <p:cNvSpPr/>
          <p:nvPr/>
        </p:nvSpPr>
        <p:spPr>
          <a:xfrm>
            <a:off x="3801120" y="233428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D0E9D34-B4D6-6545-ACF2-29D5BBE0CF48}"/>
              </a:ext>
            </a:extLst>
          </p:cNvPr>
          <p:cNvSpPr/>
          <p:nvPr/>
        </p:nvSpPr>
        <p:spPr>
          <a:xfrm>
            <a:off x="5241280" y="2334280"/>
            <a:ext cx="720080" cy="720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4C0CB43-4F71-FD46-BCFF-9DD3445C993F}"/>
              </a:ext>
            </a:extLst>
          </p:cNvPr>
          <p:cNvSpPr txBox="1"/>
          <p:nvPr/>
        </p:nvSpPr>
        <p:spPr>
          <a:xfrm>
            <a:off x="202680" y="250965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ストレージ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84C658C-E54E-F043-90A1-A2C93361307D}"/>
              </a:ext>
            </a:extLst>
          </p:cNvPr>
          <p:cNvSpPr txBox="1"/>
          <p:nvPr/>
        </p:nvSpPr>
        <p:spPr>
          <a:xfrm>
            <a:off x="1638440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0</a:t>
            </a:r>
            <a:endParaRPr kumimoji="1" lang="ja-JP" altLang="en-US" sz="24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627A446-B674-1849-8B7F-8FE1E1EE845D}"/>
              </a:ext>
            </a:extLst>
          </p:cNvPr>
          <p:cNvSpPr txBox="1"/>
          <p:nvPr/>
        </p:nvSpPr>
        <p:spPr>
          <a:xfrm>
            <a:off x="2348748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1</a:t>
            </a:r>
            <a:endParaRPr kumimoji="1" lang="ja-JP" altLang="en-US" sz="2400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3CB101A-26F1-174B-AD49-8EE50175EA57}"/>
              </a:ext>
            </a:extLst>
          </p:cNvPr>
          <p:cNvSpPr txBox="1"/>
          <p:nvPr/>
        </p:nvSpPr>
        <p:spPr>
          <a:xfrm>
            <a:off x="3081040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2</a:t>
            </a:r>
            <a:endParaRPr kumimoji="1" lang="ja-JP" altLang="en-US" sz="24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5642D4-7CB2-D441-9814-BC113918A18E}"/>
              </a:ext>
            </a:extLst>
          </p:cNvPr>
          <p:cNvSpPr txBox="1"/>
          <p:nvPr/>
        </p:nvSpPr>
        <p:spPr>
          <a:xfrm>
            <a:off x="3791348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3</a:t>
            </a:r>
            <a:endParaRPr kumimoji="1" lang="ja-JP" altLang="en-US" sz="2400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009A6A7-7DF7-4E4E-8B02-B109FC2CEC3C}"/>
              </a:ext>
            </a:extLst>
          </p:cNvPr>
          <p:cNvSpPr txBox="1"/>
          <p:nvPr/>
        </p:nvSpPr>
        <p:spPr>
          <a:xfrm>
            <a:off x="4521200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4</a:t>
            </a:r>
            <a:endParaRPr kumimoji="1" lang="ja-JP" altLang="en-US" sz="2400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DACB80B-BEE0-C247-A7B5-4E9836AAEA59}"/>
              </a:ext>
            </a:extLst>
          </p:cNvPr>
          <p:cNvSpPr txBox="1"/>
          <p:nvPr/>
        </p:nvSpPr>
        <p:spPr>
          <a:xfrm>
            <a:off x="5231508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5</a:t>
            </a:r>
            <a:endParaRPr kumimoji="1" lang="ja-JP" altLang="en-US" sz="24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DCFA8BA3-1512-2B4C-B63E-9E6F1C9E1CD7}"/>
              </a:ext>
            </a:extLst>
          </p:cNvPr>
          <p:cNvSpPr txBox="1"/>
          <p:nvPr/>
        </p:nvSpPr>
        <p:spPr>
          <a:xfrm>
            <a:off x="5961360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6</a:t>
            </a:r>
            <a:endParaRPr kumimoji="1" lang="ja-JP" altLang="en-US" sz="24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81A115FF-4B3B-1443-B21B-97B6C1AD83BF}"/>
              </a:ext>
            </a:extLst>
          </p:cNvPr>
          <p:cNvSpPr txBox="1"/>
          <p:nvPr/>
        </p:nvSpPr>
        <p:spPr>
          <a:xfrm>
            <a:off x="6671668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7</a:t>
            </a:r>
            <a:endParaRPr kumimoji="1" lang="ja-JP" altLang="en-US" sz="24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9BAB4F6-C886-9841-844D-4F71C1407276}"/>
              </a:ext>
            </a:extLst>
          </p:cNvPr>
          <p:cNvSpPr txBox="1"/>
          <p:nvPr/>
        </p:nvSpPr>
        <p:spPr>
          <a:xfrm>
            <a:off x="7401520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8</a:t>
            </a:r>
            <a:endParaRPr kumimoji="1" lang="ja-JP" altLang="en-US" sz="24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D25868FF-83FA-144F-A312-FC17DBD25017}"/>
              </a:ext>
            </a:extLst>
          </p:cNvPr>
          <p:cNvSpPr txBox="1"/>
          <p:nvPr/>
        </p:nvSpPr>
        <p:spPr>
          <a:xfrm>
            <a:off x="8111828" y="3198376"/>
            <a:ext cx="7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/>
              <a:t>9</a:t>
            </a:r>
            <a:endParaRPr kumimoji="1" lang="ja-JP" altLang="en-US" sz="2400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79DF806-ED11-6C40-AA67-2FF9F6C48968}"/>
              </a:ext>
            </a:extLst>
          </p:cNvPr>
          <p:cNvSpPr txBox="1"/>
          <p:nvPr/>
        </p:nvSpPr>
        <p:spPr>
          <a:xfrm>
            <a:off x="264766" y="3244542"/>
            <a:ext cx="1621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ブロック番号</a:t>
            </a: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4CAC3952-1F69-F544-B30F-0594A065D1A8}"/>
              </a:ext>
            </a:extLst>
          </p:cNvPr>
          <p:cNvCxnSpPr/>
          <p:nvPr/>
        </p:nvCxnSpPr>
        <p:spPr>
          <a:xfrm>
            <a:off x="6681440" y="233428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2C2AF133-1DC3-AB4F-95A1-8BB32D36B9AF}"/>
              </a:ext>
            </a:extLst>
          </p:cNvPr>
          <p:cNvCxnSpPr/>
          <p:nvPr/>
        </p:nvCxnSpPr>
        <p:spPr>
          <a:xfrm>
            <a:off x="7401520" y="233428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59857822-FAB8-B24F-B30E-330C8DDDE188}"/>
              </a:ext>
            </a:extLst>
          </p:cNvPr>
          <p:cNvCxnSpPr/>
          <p:nvPr/>
        </p:nvCxnSpPr>
        <p:spPr>
          <a:xfrm>
            <a:off x="8121600" y="2334280"/>
            <a:ext cx="0" cy="7200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4CC12117-E575-6948-8AFD-F656328A673B}"/>
              </a:ext>
            </a:extLst>
          </p:cNvPr>
          <p:cNvSpPr txBox="1"/>
          <p:nvPr/>
        </p:nvSpPr>
        <p:spPr>
          <a:xfrm>
            <a:off x="274320" y="1310640"/>
            <a:ext cx="87206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ストレージは「ブロック</a:t>
            </a:r>
            <a:r>
              <a:rPr kumimoji="1" lang="en-US" altLang="ja-JP" sz="2000"/>
              <a:t>/</a:t>
            </a:r>
            <a:r>
              <a:rPr kumimoji="1" lang="ja-JP" altLang="en-US" sz="2000"/>
              <a:t>クラスタ」という単位でデータの読み書きをする</a:t>
            </a:r>
          </a:p>
        </p:txBody>
      </p: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ABB5182F-F4F2-2341-B948-7981FB1653A2}"/>
              </a:ext>
            </a:extLst>
          </p:cNvPr>
          <p:cNvCxnSpPr/>
          <p:nvPr/>
        </p:nvCxnSpPr>
        <p:spPr>
          <a:xfrm>
            <a:off x="1645920" y="2204720"/>
            <a:ext cx="69088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99A0C617-DEFE-F34B-A815-65B9A2348129}"/>
              </a:ext>
            </a:extLst>
          </p:cNvPr>
          <p:cNvSpPr txBox="1"/>
          <p:nvPr/>
        </p:nvSpPr>
        <p:spPr>
          <a:xfrm>
            <a:off x="1696720" y="1818640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4KB</a:t>
            </a:r>
            <a:endParaRPr kumimoji="1" lang="ja-JP" altLang="en-US"/>
          </a:p>
        </p:txBody>
      </p:sp>
      <p:pic>
        <p:nvPicPr>
          <p:cNvPr id="27" name="図 26">
            <a:extLst>
              <a:ext uri="{FF2B5EF4-FFF2-40B4-BE49-F238E27FC236}">
                <a16:creationId xmlns:a16="http://schemas.microsoft.com/office/drawing/2014/main" id="{831595A5-44E7-FF4D-9AEE-0283AA1F7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0" y="4453890"/>
            <a:ext cx="1168400" cy="1587500"/>
          </a:xfrm>
          <a:prstGeom prst="rect">
            <a:avLst/>
          </a:prstGeom>
        </p:spPr>
      </p:pic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C6073560-7406-2045-A63B-7720B7FC0284}"/>
              </a:ext>
            </a:extLst>
          </p:cNvPr>
          <p:cNvSpPr txBox="1"/>
          <p:nvPr/>
        </p:nvSpPr>
        <p:spPr>
          <a:xfrm>
            <a:off x="2143760" y="4643120"/>
            <a:ext cx="58400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このまえの報告書は</a:t>
            </a:r>
            <a:r>
              <a:rPr kumimoji="1" lang="en-US" altLang="ja-JP"/>
              <a:t>0</a:t>
            </a:r>
            <a:r>
              <a:rPr kumimoji="1" lang="ja-JP" altLang="en-US"/>
              <a:t>番ブロックに保存してて、</a:t>
            </a:r>
            <a:endParaRPr kumimoji="1" lang="en-US" altLang="ja-JP"/>
          </a:p>
          <a:p>
            <a:r>
              <a:rPr kumimoji="1" lang="ja-JP" altLang="en-US"/>
              <a:t>スライドデータは</a:t>
            </a:r>
            <a:r>
              <a:rPr lang="en-US" altLang="ja-JP"/>
              <a:t>2</a:t>
            </a:r>
            <a:r>
              <a:rPr lang="ja-JP" altLang="en-US"/>
              <a:t>番と</a:t>
            </a:r>
            <a:r>
              <a:rPr lang="en-US" altLang="ja-JP"/>
              <a:t>3</a:t>
            </a:r>
            <a:r>
              <a:rPr lang="ja-JP" altLang="en-US"/>
              <a:t>番と</a:t>
            </a:r>
            <a:r>
              <a:rPr lang="en-US" altLang="ja-JP"/>
              <a:t>5</a:t>
            </a:r>
            <a:r>
              <a:rPr lang="ja-JP" altLang="en-US"/>
              <a:t>番に分けて保存してて、</a:t>
            </a:r>
            <a:endParaRPr lang="en-US" altLang="ja-JP"/>
          </a:p>
          <a:p>
            <a:r>
              <a:rPr lang="ja-JP" altLang="en-US"/>
              <a:t>いま</a:t>
            </a:r>
            <a:r>
              <a:rPr lang="en-US" altLang="ja-JP"/>
              <a:t>16KB</a:t>
            </a:r>
            <a:r>
              <a:rPr lang="ja-JP" altLang="en-US"/>
              <a:t>のファイルを保存したいから、</a:t>
            </a:r>
            <a:r>
              <a:rPr lang="en-US" altLang="ja-JP"/>
              <a:t> 1,4,6,7</a:t>
            </a:r>
            <a:r>
              <a:rPr lang="ja-JP" altLang="en-US"/>
              <a:t>の</a:t>
            </a:r>
            <a:endParaRPr lang="en-US" altLang="ja-JP"/>
          </a:p>
          <a:p>
            <a:r>
              <a:rPr lang="en-US" altLang="ja-JP"/>
              <a:t>4</a:t>
            </a:r>
            <a:r>
              <a:rPr lang="ja-JP" altLang="en-US"/>
              <a:t>ブロック使って</a:t>
            </a:r>
            <a:r>
              <a:rPr lang="en-US" altLang="ja-JP"/>
              <a:t>……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ECBE18D-ACC9-9749-BC8E-23296CC0A31D}"/>
              </a:ext>
            </a:extLst>
          </p:cNvPr>
          <p:cNvSpPr txBox="1"/>
          <p:nvPr/>
        </p:nvSpPr>
        <p:spPr>
          <a:xfrm>
            <a:off x="264160" y="3931920"/>
            <a:ext cx="710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「どのブロックに何があるか？」を人間が管理するのはとても大変</a:t>
            </a:r>
          </a:p>
        </p:txBody>
      </p:sp>
      <p:sp>
        <p:nvSpPr>
          <p:cNvPr id="30" name="角丸四角形吹き出し 29">
            <a:extLst>
              <a:ext uri="{FF2B5EF4-FFF2-40B4-BE49-F238E27FC236}">
                <a16:creationId xmlns:a16="http://schemas.microsoft.com/office/drawing/2014/main" id="{E32BBCAE-E631-6943-A680-55BD606908DE}"/>
              </a:ext>
            </a:extLst>
          </p:cNvPr>
          <p:cNvSpPr/>
          <p:nvPr/>
        </p:nvSpPr>
        <p:spPr>
          <a:xfrm>
            <a:off x="2082800" y="4531360"/>
            <a:ext cx="5709920" cy="1351280"/>
          </a:xfrm>
          <a:prstGeom prst="wedgeRoundRectCallout">
            <a:avLst>
              <a:gd name="adj1" fmla="val -53573"/>
              <a:gd name="adj2" fmla="val 10620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右矢印 30">
            <a:extLst>
              <a:ext uri="{FF2B5EF4-FFF2-40B4-BE49-F238E27FC236}">
                <a16:creationId xmlns:a16="http://schemas.microsoft.com/office/drawing/2014/main" id="{E439E7BB-50C5-2F47-AC1F-E0348E0D8B9E}"/>
              </a:ext>
            </a:extLst>
          </p:cNvPr>
          <p:cNvSpPr/>
          <p:nvPr/>
        </p:nvSpPr>
        <p:spPr>
          <a:xfrm>
            <a:off x="1005840" y="6228079"/>
            <a:ext cx="477520" cy="378037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ADEB8847-6A0C-4948-BB95-7408A07E327D}"/>
              </a:ext>
            </a:extLst>
          </p:cNvPr>
          <p:cNvSpPr txBox="1"/>
          <p:nvPr/>
        </p:nvSpPr>
        <p:spPr>
          <a:xfrm>
            <a:off x="1747520" y="6238240"/>
            <a:ext cx="641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ブロックの使用状況を管理してくれるのがファイルシステム</a:t>
            </a:r>
          </a:p>
        </p:txBody>
      </p:sp>
    </p:spTree>
    <p:extLst>
      <p:ext uri="{BB962C8B-B14F-4D97-AF65-F5344CB8AC3E}">
        <p14:creationId xmlns:p14="http://schemas.microsoft.com/office/powerpoint/2010/main" val="259148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パーセル">
  <a:themeElements>
    <a:clrScheme name="パーセル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パーセル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{11DA09EC-ABC8-2D40-8DBB-00E840906C4E}tf10001120</Template>
  <TotalTime>3972</TotalTime>
  <Words>1622</Words>
  <Application>Microsoft Office PowerPoint</Application>
  <PresentationFormat>画面に合わせる (4:3)</PresentationFormat>
  <Paragraphs>359</Paragraphs>
  <Slides>30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30</vt:i4>
      </vt:variant>
    </vt:vector>
  </HeadingPairs>
  <TitlesOfParts>
    <vt:vector size="40" baseType="lpstr">
      <vt:lpstr>HGｺﾞｼｯｸE</vt:lpstr>
      <vt:lpstr>Menlo</vt:lpstr>
      <vt:lpstr>Monaco</vt:lpstr>
      <vt:lpstr>ＭＳ ゴシック</vt:lpstr>
      <vt:lpstr>ＭＳ ゴシック</vt:lpstr>
      <vt:lpstr>游ゴシック</vt:lpstr>
      <vt:lpstr>Arial</vt:lpstr>
      <vt:lpstr>Courier New</vt:lpstr>
      <vt:lpstr>Gill Sans MT</vt:lpstr>
      <vt:lpstr>パーセル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watanabe</cp:lastModifiedBy>
  <cp:revision>833</cp:revision>
  <dcterms:created xsi:type="dcterms:W3CDTF">2019-01-02T05:23:01Z</dcterms:created>
  <dcterms:modified xsi:type="dcterms:W3CDTF">2019-11-05T08:10:18Z</dcterms:modified>
</cp:coreProperties>
</file>

<file path=docProps/thumbnail.jpeg>
</file>